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6" r:id="rId3"/>
    <p:sldId id="265" r:id="rId4"/>
    <p:sldId id="258" r:id="rId5"/>
    <p:sldId id="259" r:id="rId6"/>
    <p:sldId id="297" r:id="rId7"/>
    <p:sldId id="298" r:id="rId8"/>
    <p:sldId id="299" r:id="rId9"/>
    <p:sldId id="305" r:id="rId10"/>
    <p:sldId id="262" r:id="rId11"/>
    <p:sldId id="270" r:id="rId12"/>
    <p:sldId id="302" r:id="rId13"/>
    <p:sldId id="309" r:id="rId14"/>
    <p:sldId id="315" r:id="rId15"/>
    <p:sldId id="301" r:id="rId16"/>
    <p:sldId id="277" r:id="rId17"/>
    <p:sldId id="275" r:id="rId18"/>
    <p:sldId id="294" r:id="rId19"/>
    <p:sldId id="278" r:id="rId20"/>
    <p:sldId id="314" r:id="rId21"/>
    <p:sldId id="266" r:id="rId22"/>
    <p:sldId id="313" r:id="rId23"/>
    <p:sldId id="303" r:id="rId24"/>
    <p:sldId id="308" r:id="rId25"/>
    <p:sldId id="292" r:id="rId26"/>
    <p:sldId id="310" r:id="rId27"/>
    <p:sldId id="306" r:id="rId28"/>
    <p:sldId id="316" r:id="rId29"/>
    <p:sldId id="274" r:id="rId30"/>
    <p:sldId id="311" r:id="rId31"/>
    <p:sldId id="319" r:id="rId32"/>
    <p:sldId id="318" r:id="rId33"/>
    <p:sldId id="320" r:id="rId34"/>
    <p:sldId id="267" r:id="rId35"/>
    <p:sldId id="317" r:id="rId36"/>
    <p:sldId id="312" r:id="rId37"/>
    <p:sldId id="271" r:id="rId38"/>
    <p:sldId id="272" r:id="rId39"/>
    <p:sldId id="273" r:id="rId40"/>
    <p:sldId id="263" r:id="rId41"/>
    <p:sldId id="264" r:id="rId42"/>
    <p:sldId id="30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D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0660-4900-49A6-B9F1-5DC1D6A015EC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E72C9-5BAD-4D26-B448-DA6D2A19A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3DEE3-C5B2-4234-A31F-4A03B92BFC1F}" type="slidenum">
              <a:rPr lang="en-US"/>
              <a:pPr/>
              <a:t>37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70375" cy="3203575"/>
          </a:xfrm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58253"/>
            <a:ext cx="5028579" cy="41350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CED71-C1EB-41D8-8EE4-82AE80EFEA5C}" type="slidenum">
              <a:rPr lang="en-US"/>
              <a:pPr/>
              <a:t>38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70375" cy="3203575"/>
          </a:xfrm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58253"/>
            <a:ext cx="5028579" cy="41350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Option 1_op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51025"/>
            <a:ext cx="7772400" cy="1143000"/>
          </a:xfrm>
        </p:spPr>
        <p:txBody>
          <a:bodyPr/>
          <a:lstStyle>
            <a:lvl1pPr algn="ctr">
              <a:lnSpc>
                <a:spcPct val="90000"/>
              </a:lnSpc>
              <a:defRPr sz="4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30650"/>
            <a:ext cx="7696200" cy="175260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725" y="6629400"/>
            <a:ext cx="4586288" cy="457200"/>
          </a:xfrm>
        </p:spPr>
        <p:txBody>
          <a:bodyPr/>
          <a:lstStyle>
            <a:lvl1pPr eaLnBrk="0" hangingPunct="0">
              <a:defRPr sz="8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en-US"/>
              <a:t>© 2009 TC IP, Ltd. All rights reserved. All trademarks are the property of their respective owners.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D117A50-BFB4-4906-883A-C1CE9D70D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F5457-9E06-428B-A2B5-375C4F0D6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60350"/>
            <a:ext cx="18859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60350"/>
            <a:ext cx="55054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A9AD-0ACD-4D89-976D-EEF6EACF5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29652-34C9-4002-B960-D5605A3C9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8DD49-8719-4745-8B90-793362157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D5D33-8AF7-4A8F-A6C6-7B131FB94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C249-91FD-4AB7-A064-BCA030E60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60A-C45A-426D-AAA4-97630DCEB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5C13D-3EEC-41C5-8765-4C44927A4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3FE7-B872-4295-A8F0-BCB773345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26B7A-1D25-44D1-A59F-D6474B17C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ew Look PPT templat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767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folHlink"/>
                </a:solidFill>
                <a:latin typeface="Tahoma" pitchFamily="34" charset="0"/>
              </a:defRPr>
            </a:lvl1pPr>
          </a:lstStyle>
          <a:p>
            <a:fld id="{D03D81AB-44C1-4E8D-BB2C-4BE0EBFC88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1468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pictures+of+innovative+uses+for+freight+containers&amp;source=images&amp;cd=&amp;cad=rja&amp;docid=--f4ptPgolFz8M&amp;tbnid=Ty5MPc97PI3x5M:&amp;ved=0CAUQjRw&amp;url=http://www.shippingcontainers24.com/container-homes/pictures/&amp;ei=ThVSUeqnC8To2AWS84DgDA&amp;bvm=bv.44342787,d.b2I&amp;psig=AFQjCNHQyt_IlgNBXyIelbmiy5NE2OgPdw&amp;ust=13644196813933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pictures+of+smart+containers&amp;source=images&amp;cd=&amp;cad=rja&amp;docid=vWJ-nUOo0FBRBM&amp;tbnid=Fpwi6KzIbdD0bM:&amp;ved=0CAUQjRw&amp;url=http://www.treehugger.com/modular-design/bridge-being-built-shipping-containers.html&amp;ei=ZhFSUb_VGaam2gWJ5IH4Dg&amp;bvm=bv.44342787,d.b2I&amp;psig=AFQjCNHOI0mN0tdZI-tQHi7wNB7fJxjFyw&amp;ust=136441926529814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com/url?sa=i&amp;rct=j&amp;q=damaged+shipping+containers&amp;source=images&amp;cd=&amp;cad=rja&amp;docid=yHzPbo06mjsREM&amp;tbnid=XbGuL-iveJ5irM:&amp;ved=0CAUQjRw&amp;url=http%3A%2F%2Fpdxmim.com%2Ftag%2Fmichael-mellein%2F&amp;ei=1KN1UbWlKa3E2QWj1oBI&amp;bvm=bv.45512109,d.b2I&amp;psig=AFQjCNFa-AqNtbo3P6Ih03L-Ec7nWESNgg&amp;ust=1366750541692227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damaged+shipping+containers&amp;source=images&amp;cd=&amp;cad=rja&amp;docid=hWIaIhMQClCHAM&amp;tbnid=dtSJyFl0pZIC-M:&amp;ved=0CAUQjRw&amp;url=http%3A%2F%2Fwww.ces-safety.com%2F113071%2FMaritime-Transportation-Incidents-Investigation-and-Assessor-activity&amp;ei=GaN1UaL2Baai2gXn1IEw&amp;bvm=bv.45512109,d.b2I&amp;psig=AFQjCNEY0zWxk_26lwZNT31KnnpCMEXFjw&amp;ust=136674981167635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source=images&amp;cd=&amp;cad=rja&amp;docid=lrirP3L2M899vM&amp;tbnid=LRpNFGunQM5KZM:&amp;ved=0CAgQjRwwAA&amp;url=http://www.globetracker.biz/GlobeTracker/News.asp&amp;ei=pw9SUc2pIuOz2QXUh4GYCw&amp;psig=AFQjCNEkhACwe0NzyOATcuG0L0uaqPjIeA&amp;ust=136441885560148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damaged+shipping+containers&amp;source=images&amp;cd=&amp;cad=rja&amp;docid=JPcgyqJ-qCQPZM&amp;tbnid=QHthdlB0aT8ZRM:&amp;ved=0CAUQjRw&amp;url=http%3A%2F%2Fuglyships.wordpress.com%2Ftag%2Fx-bow%2F&amp;ei=cqF1UdS3M8Tw2gXDuYG4Cw&amp;bvm=bv.45512109,d.b2I&amp;psig=AFQjCNEY0zWxk_26lwZNT31KnnpCMEXFjw&amp;ust=13667498116763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pictures+of+shipping+container+in+the+ocean&amp;source=images&amp;cd=&amp;cad=rja&amp;docid=2OoEAA5FyFAb_M&amp;tbnid=nGsbOQ-g-55ybM:&amp;ved=&amp;url=http://inhabitat.com/shipping-container-kitchen/&amp;ei=V_RpUY7jBen-iwKnvIDQAQ&amp;bvm=bv.45175338,d.cGE&amp;psig=AFQjCNG3p53CX0F1KrIHKd2DkQYFJYWcmA&amp;ust=13659847274845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opcontainerhire.co.uk/wp-content/uploads/2012/10/sea-truck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source=images&amp;cd=&amp;cad=rja&amp;docid=dY2s_zLAFxX9pM&amp;tbnid=gSJ8buR1ZN585M:&amp;ved=0CAgQjRwwAA&amp;url=http://commons.wikimedia.org/wiki/File:Container_ship_Hanjin_Taipei.jpg&amp;ei=Gt8yUeDECsK9qgHW6oCwAw&amp;psig=AFQjCNHJGgWsRSoR7s4lS_79d9EfFQAnEw&amp;ust=136237481023438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source=images&amp;cd=&amp;cad=rja&amp;docid=0uAgRA_xQ36_KM&amp;tbnid=4SDTMdRoMDjXQM:&amp;ved=0CAgQjRwwAA&amp;url=http://xmb.stuffucanuse.com/xmb/viewthread.php?tid=4175&amp;ei=lN0yUduSEISxqQHZyoHgCw&amp;psig=AFQjCNGG5BI5MuZ_b0sL_i5fUFH7GucaNw&amp;ust=136237442030495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titude38.com/lectronic/lectronicday.lasso?date=2010-04-14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pendana.net/new_zealand/disaster_at_s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vguide.com/tv_season/sea-patrol-season-1-80546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cargolaw.com/2011nightmare_mv_rena.html" TargetMode="External"/><Relationship Id="rId4" Type="http://schemas.openxmlformats.org/officeDocument/2006/relationships/hyperlink" Target="http://skippertips.duelighed.dk/" TargetMode="External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pictures+of+containers&amp;source=images&amp;cd=&amp;cad=rja&amp;docid=ysGhdQcTz0qi7M&amp;tbnid=SFSnhs5VhcClRM:&amp;ved=0CAUQjRw&amp;url=http%3A%2F%2Fmatriches76.wordpress.com%2F&amp;ei=Dp51UcDZOenj2QWGqoHYBQ&amp;bvm=bv.45512109,d.b2I&amp;psig=AFQjCNGHSaDNVwN7n64tVnw8bbi_zY9pfA&amp;ust=136674881120953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pictures+of+innovative+uses+for+freight+containers&amp;source=images&amp;cd=&amp;cad=rja&amp;docid=gsSM_8nyjl5IlM&amp;tbnid=7UE7yK46ab8QDM:&amp;ved=0CAUQjRw&amp;url=http://www.trendhunter.com/slideshow/shipping-container-creations&amp;ei=nRVSUYrlCsiJ2AXtooDoBw&amp;bvm=bv.44342787,d.b2I&amp;psig=AFQjCNHQyt_IlgNBXyIelbmiy5NE2OgPdw&amp;ust=1364419681393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tank+containers&amp;source=images&amp;cd=&amp;cad=rja&amp;docid=aa8hH8KOKt6h4M&amp;tbnid=8mzEERHBeWtf1M:&amp;ved=0CAUQjRw&amp;url=http%3A%2F%2Fwww.argon-isotank.co.uk%2F&amp;ei=-7N1Uc25JaXY2QXgn4GABw&amp;bvm=bv.45512109,d.b2I&amp;psig=AFQjCNE8qNvjCx0srdr35IMApxybzE-5qg&amp;ust=13667545611654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google.com/url?sa=i&amp;rct=j&amp;q=tank+containers&amp;source=images&amp;cd=&amp;cad=rja&amp;docid=DOFBYHDweIVE9M&amp;tbnid=OSIghoqYCMia9M:&amp;ved=0CAUQjRw&amp;url=http%3A%2F%2Fwww.compass.vn%2F%3Faspx%3Dcompass.html%26logistics%3D128&amp;ei=IbR1UcC1Foq02AXN74CgCw&amp;bvm=bv.45512109,d.b2I&amp;psig=AFQjCNE8qNvjCx0srdr35IMApxybzE-5qg&amp;ust=136675456116544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url?sa=i&amp;source=images&amp;cd=&amp;cad=rja&amp;docid=OdQbT2XerhPoVM&amp;tbnid=_MJn4dcCoaDsgM:&amp;ved=0CAgQjRwwAA&amp;url=http://tracyleacarnes.blogspot.com/2012/09/the-cool-aunt-with-beer.html&amp;ei=E9QyUerpMsuZqQGb0oHoDA&amp;psig=AFQjCNF8BAkUg11osBXP_RnIqApy27A5hA&amp;ust=1362371987868973" TargetMode="External"/><Relationship Id="rId7" Type="http://schemas.openxmlformats.org/officeDocument/2006/relationships/hyperlink" Target="http://www.google.com/url?sa=i&amp;source=images&amp;cd=&amp;cad=rja&amp;docid=qJkKAIbP1UDwFM&amp;tbnid=554MZopHqQPJvM:&amp;ved=0CAgQjRwwAA&amp;url=http://www.zbrushcentral.com/showthread.php?27819-Old-Men&amp;ei=I9UyUezrFsGtqgGq9YC4Dg&amp;psig=AFQjCNECZFMMKKVtJIau4B8KjToyo71NnQ&amp;ust=136237225941727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source=images&amp;cd=&amp;cad=rja&amp;docid=YwkYbv9qnEsZRM&amp;tbnid=XMoQIP3C5PRU3M:&amp;ved=0CAgQjRwwAA&amp;url=http://tr235kutrufis.blogspot.com/2012/10/old-people.html&amp;ei=PdQyUbOEJMqxqQHH3YGAAQ&amp;psig=AFQjCNH7bn2JQxxbOucFGsvuNe3fXv_4Wg&amp;ust=1362372029628793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m/url?sa=i&amp;source=images&amp;cd=&amp;cad=rja&amp;docid=K7gFQTVwwhLYmM&amp;tbnid=WFt6y-0SiERGxM:&amp;ved=0CAgQjRwwAA&amp;url=http://www.sodahead.com/entertainment/is-it-wrong-to-find-underage-girlsboys-15-18-attractive/question-1086351/&amp;ei=jtUyUYjHAYeZqgGw8YDwAw&amp;psig=AFQjCNHI5wghedraZr1934-ryVPqhLJGuA&amp;ust=136237236606379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url?sa=i&amp;rct=j&amp;q=pictures+of+freight+container+markings&amp;source=images&amp;cd=&amp;cad=rja&amp;docid=C7ebitaGuZH-KM&amp;tbnid=Q8ZAxKIaYLjAoM:&amp;ved=0CAUQjRw&amp;url=http%3A%2F%2Fwww.shippingcontainers24.com%2Fgeneral%2Fiso-standardization%2F&amp;ei=m7d1UcTsM8Tm2AXmrICQCg&amp;bvm=bv.45512109,d.b2I&amp;psig=AFQjCNHfRiF7-y5ZceU9VvVKF4y4ct0C3Q&amp;ust=13667555772512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www.google.com/url?sa=i&amp;rct=j&amp;q=pictures+of+freight+container+markings&amp;source=images&amp;cd=&amp;cad=rja&amp;docid=NHZb7fO8LkqzbM&amp;tbnid=szCX5yq8aENnKM:&amp;ved=0CAUQjRw&amp;url=http%3A%2F%2Fwww.globalspec.com%2Flearnmore%2Fmaterial_handling_packaging_equipment%2Fmaterial_handling_equipment%2Fiso_containers&amp;ei=b7h1UdDFLOO82gWHooCABQ&amp;bvm=bv.45512109,d.b2I&amp;psig=AFQjCNHfRiF7-y5ZceU9VvVKF4y4ct0C3Q&amp;ust=136675557725128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rfid+tags+on+containers&amp;source=images&amp;cd=&amp;cad=rja&amp;docid=GsS13BejLaCUGM&amp;tbnid=y-DzrYOzEpWoaM:&amp;ved=0CAUQjRw&amp;url=http%3A%2F%2Frfid.net%2Fproduct-listing%2Fbenchmarks%2F273-durable-asset-tag-test-with-gps-enabled-handheld-rfid-reader&amp;ei=geV1Uej5BOO52QX3hYHoDQ&amp;bvm=bv.45512109,d.b2I&amp;psig=AFQjCNEx8GgFrK8Ep-C1J5SuHf0bIDLCZg&amp;ust=1366767128669187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hyperlink" Target="http://www.google.com/url?sa=i&amp;rct=j&amp;q=electronic+seals+for+containers&amp;source=images&amp;cd=&amp;cad=rja&amp;docid=hAXdsMydPWOpSM&amp;tbnid=TD_AzjSwZmvfKM:&amp;ved=0CAUQjRw&amp;url=http%3A%2F%2Fwww.tydenbrooks.com%2FNewsroom%2FArticles-Press-Releases%2FTydenBrooks-SPG-Electronic-Security-Seals-eSeals.aspx&amp;ei=l-d1UdGuF-Td2QX0t4CYCQ&amp;bvm=bv.45512109,d.b2I&amp;psig=AFQjCNHk0aXX1tcNqg-b2psjH1LU4Vejyg&amp;ust=13667677256587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hyperlink" Target="http://www.isl.org/en/projects/integrity" TargetMode="External"/><Relationship Id="rId9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source=images&amp;cd=&amp;cad=rja&amp;docid=M_Scapfh7mvXFM&amp;tbnid=wKSf6T7v3s2-bM:&amp;ved=0CAgQjRwwAA&amp;url=http://www.ebaumsworld.com/pictures/view/53403/&amp;ei=qdQyUdm7Ioi8qQGA9IHIAQ&amp;psig=AFQjCNEgRsha_zDVVNwWuo-1q_Nr9RAQqA&amp;ust=13623721376096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source=images&amp;cd=&amp;cad=rja&amp;docid=r-WGmFRDSJQ0qM&amp;tbnid=paTJJtsPK5ydEM:&amp;ved=0CAgQjRwwAA&amp;url=http://dailystooge.com/?p=2578&amp;ei=XdYyUaLINNSnqQGpyIGQBw&amp;psig=AFQjCNEll8CxNr_yHi_ijfr9Mrf8oGCGzA&amp;ust=1362372573906817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/url?sa=i&amp;source=images&amp;cd=&amp;cad=rja&amp;docid=Hlxyj2O54ZPv-M&amp;tbnid=S0LZ29iplWHeUM:&amp;ved=0CAgQjRwwAA&amp;url=http://drspikecook.com/2012/03/19/turtle-on-the-fence-post-by-dr-pamm-moore/&amp;ei=eNwyUc6sNcikqwGgs4CIAw&amp;psig=AFQjCNFg4Oj6O6NDEhGGGJo6S4l7LV7yDA&amp;ust=13623741369226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www.google.com/url?sa=i&amp;source=images&amp;cd=&amp;cad=rja&amp;docid=p8YYaZ-FpvOH2M&amp;tbnid=mGmrnD2kcvV9pM:&amp;ved=0CAgQjRwwAA&amp;url=http://www.brokenroseministries.org/turtle.html&amp;ei=stwyUabgI9SnqQGpyIGQBw&amp;psig=AFQjCNG0whg9ryPUAOJzGmOwnME5tPXOxQ&amp;ust=1362374194631484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docid=2i2ujZQH46sCDM&amp;tbnid=wlEUXMzTmyaA-M:&amp;ved=0CAgQjRwwAA&amp;url=http://www.flickriver.com/photos/marvinok/3937825964/&amp;ei=L9kyUdrfH8XdrAHbmICIDQ&amp;psig=AFQjCNECl6JGmAC20KcTWPDVN5sJ96c2AQ&amp;ust=13623732955615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pictures+of+cowboys&amp;source=images&amp;cd=&amp;cad=rja&amp;docid=lgF0JmtRqzQjQM&amp;tbnid=_wb6wdaRvH5uKM:&amp;ved=0CAUQjRw&amp;url=http://en.wikipedia.org/wiki/Cowboy&amp;ei=LgBuUcbpMIGK2gXMt4DYCA&amp;bvm=bv.45368065,d.b2I&amp;psig=AFQjCNFzkYfpC1uzLaolQvAMeWmGrZyu1g&amp;ust=136624963163080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2009 TC IP, Ltd. All rights reserved. All trademarks are the property of their respective owners.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28800"/>
            <a:ext cx="7772400" cy="1143000"/>
          </a:xfrm>
        </p:spPr>
        <p:txBody>
          <a:bodyPr/>
          <a:lstStyle/>
          <a:p>
            <a:r>
              <a:rPr lang="en-US" sz="4800" dirty="0" smtClean="0"/>
              <a:t>Container Standardization</a:t>
            </a:r>
            <a:br>
              <a:rPr lang="en-US" sz="4800" dirty="0" smtClean="0"/>
            </a:br>
            <a:r>
              <a:rPr lang="en-US" sz="3200" dirty="0" smtClean="0"/>
              <a:t>A Look Forward</a:t>
            </a:r>
            <a:endParaRPr 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1468D"/>
                </a:solidFill>
              </a:rPr>
              <a:t>Dick Schnacke</a:t>
            </a:r>
            <a:endParaRPr lang="en-US" b="1" dirty="0">
              <a:solidFill>
                <a:srgbClr val="11468D"/>
              </a:solidFill>
            </a:endParaRPr>
          </a:p>
          <a:p>
            <a:r>
              <a:rPr lang="en-US" i="1" dirty="0" smtClean="0"/>
              <a:t>VP, </a:t>
            </a:r>
            <a:r>
              <a:rPr lang="en-US" i="1" dirty="0" err="1" smtClean="0"/>
              <a:t>TransCore</a:t>
            </a:r>
            <a:endParaRPr lang="en-US" i="1" dirty="0" smtClean="0"/>
          </a:p>
          <a:p>
            <a:r>
              <a:rPr lang="en-US" i="1" dirty="0" smtClean="0"/>
              <a:t>and Chairman, ISO TC104</a:t>
            </a:r>
            <a:endParaRPr lang="en-US" i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48400" y="793750"/>
            <a:ext cx="2551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rgbClr val="11468D"/>
                </a:solidFill>
                <a:latin typeface="Tahoma" pitchFamily="34" charset="0"/>
              </a:rPr>
              <a:t>April 26-27, 2013</a:t>
            </a:r>
            <a:endParaRPr lang="en-US" sz="1400" b="1" dirty="0">
              <a:solidFill>
                <a:srgbClr val="11468D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Are Good Things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to point at</a:t>
            </a:r>
          </a:p>
          <a:p>
            <a:endParaRPr lang="en-US" dirty="0" smtClean="0"/>
          </a:p>
          <a:p>
            <a:r>
              <a:rPr lang="en-US" dirty="0" smtClean="0"/>
              <a:t>Something to procure 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&amp; Future Standardization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4419600"/>
          </a:xfrm>
        </p:spPr>
        <p:txBody>
          <a:bodyPr/>
          <a:lstStyle/>
          <a:p>
            <a:r>
              <a:rPr lang="en-US" dirty="0" smtClean="0"/>
              <a:t>Past TC104 activities were highly successful </a:t>
            </a:r>
            <a:r>
              <a:rPr lang="en-US" dirty="0" smtClean="0"/>
              <a:t>(as Mike </a:t>
            </a:r>
            <a:r>
              <a:rPr lang="en-US" dirty="0" err="1" smtClean="0"/>
              <a:t>Bohlman</a:t>
            </a:r>
            <a:r>
              <a:rPr lang="en-US" dirty="0" smtClean="0"/>
              <a:t> has summarized)</a:t>
            </a:r>
          </a:p>
          <a:p>
            <a:r>
              <a:rPr lang="en-US" dirty="0" smtClean="0"/>
              <a:t>Expect interesting things in all parts of </a:t>
            </a:r>
            <a:r>
              <a:rPr lang="en-US" dirty="0" smtClean="0"/>
              <a:t>TC104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looking forward is harder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at the organization and </a:t>
            </a:r>
            <a:r>
              <a:rPr lang="en-US" dirty="0" smtClean="0"/>
              <a:t>take the pieces one </a:t>
            </a:r>
            <a:r>
              <a:rPr lang="en-US" dirty="0" smtClean="0"/>
              <a:t>by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TC104 Organization</a:t>
            </a:r>
            <a:br>
              <a:rPr lang="en-US" dirty="0" smtClean="0"/>
            </a:br>
            <a:r>
              <a:rPr lang="en-US" dirty="0" smtClean="0"/>
              <a:t>	TC104 = Freight Containers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SC1</a:t>
            </a:r>
            <a:r>
              <a:rPr lang="en-US" sz="2400" dirty="0" smtClean="0"/>
              <a:t> = General Purpose Containers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WG1</a:t>
            </a:r>
            <a:r>
              <a:rPr lang="en-US" sz="2000" dirty="0" smtClean="0"/>
              <a:t> = General Cargo Containers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WG2</a:t>
            </a:r>
            <a:r>
              <a:rPr lang="en-US" sz="2000" dirty="0" smtClean="0"/>
              <a:t> = Handling and Securing</a:t>
            </a:r>
          </a:p>
          <a:p>
            <a:pPr lvl="1"/>
            <a:r>
              <a:rPr lang="en-US" sz="2000" dirty="0" smtClean="0"/>
              <a:t>JWG3 = Container Straddle Carriers (with TC110/SC2)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SC2</a:t>
            </a:r>
            <a:r>
              <a:rPr lang="en-US" sz="2400" dirty="0" smtClean="0"/>
              <a:t> = Specific Purpose Containers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WG1</a:t>
            </a:r>
            <a:r>
              <a:rPr lang="en-US" sz="2000" dirty="0" smtClean="0"/>
              <a:t> = Thermal Containers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WG4</a:t>
            </a:r>
            <a:r>
              <a:rPr lang="en-US" sz="2000" dirty="0" smtClean="0"/>
              <a:t> = Tank Containers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SC4</a:t>
            </a:r>
            <a:r>
              <a:rPr lang="en-US" sz="2400" dirty="0" smtClean="0"/>
              <a:t> = Identification and Communication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WG1</a:t>
            </a:r>
            <a:r>
              <a:rPr lang="en-US" sz="2000" dirty="0" smtClean="0"/>
              <a:t> = Coding, Identification &amp; Marking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WG2</a:t>
            </a:r>
            <a:r>
              <a:rPr lang="en-US" sz="2000" dirty="0" smtClean="0"/>
              <a:t> = AEI for Containers &amp; Related Equipment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WG3</a:t>
            </a:r>
            <a:r>
              <a:rPr lang="en-US" sz="2000" dirty="0" smtClean="0"/>
              <a:t> = Communication &amp; Terminology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WG8</a:t>
            </a:r>
            <a:r>
              <a:rPr lang="en-US" sz="2400" dirty="0" smtClean="0"/>
              <a:t> = Mechanical Seals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General Purpose Containers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WG1 </a:t>
            </a:r>
            <a:r>
              <a:rPr lang="en-US" sz="3200" dirty="0" smtClean="0">
                <a:solidFill>
                  <a:srgbClr val="FF0000"/>
                </a:solidFill>
              </a:rPr>
              <a:t>= General Cargo Containers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2400" dirty="0"/>
          </a:p>
        </p:txBody>
      </p:sp>
      <p:pic>
        <p:nvPicPr>
          <p:cNvPr id="4" name="Picture 2" descr="http://www.shippingcontainers24.com/wp-content/gallery/container-homes_1/shipping-container-homes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560605" cy="2371725"/>
          </a:xfrm>
          <a:prstGeom prst="rect">
            <a:avLst/>
          </a:prstGeom>
          <a:noFill/>
        </p:spPr>
      </p:pic>
      <p:pic>
        <p:nvPicPr>
          <p:cNvPr id="5" name="Picture 2" descr="http://media.treehugger.com/assets/images/2013/01/econtainer_02.jpeg.492x0_q85_crop-sm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433101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Strength, Integrity &amp; Common Dimensions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Uniformity is not accidental</a:t>
            </a:r>
          </a:p>
          <a:p>
            <a:r>
              <a:rPr lang="en-US" b="1" dirty="0" smtClean="0"/>
              <a:t>Usage – and loads – are changeable</a:t>
            </a:r>
            <a:endParaRPr lang="en-US" b="1" dirty="0" smtClean="0"/>
          </a:p>
          <a:p>
            <a:r>
              <a:rPr lang="en-US" b="1" dirty="0" smtClean="0"/>
              <a:t>Containers have changed before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Will they again?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ces-safety.com/image/users/113071/ftp/my_files/damaged-contai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205926"/>
            <a:ext cx="2314575" cy="2004375"/>
          </a:xfrm>
          <a:prstGeom prst="rect">
            <a:avLst/>
          </a:prstGeom>
          <a:noFill/>
        </p:spPr>
      </p:pic>
      <p:pic>
        <p:nvPicPr>
          <p:cNvPr id="6" name="Picture 4" descr="http://pdxmim.files.wordpress.com/2011/04/dsc04210.jpg?w=500&amp;h=37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962400"/>
            <a:ext cx="3009900" cy="2257425"/>
          </a:xfrm>
          <a:prstGeom prst="rect">
            <a:avLst/>
          </a:prstGeom>
          <a:noFill/>
        </p:spPr>
      </p:pic>
    </p:spTree>
    <p:controls>
      <p:control spid="73730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7924800" cy="1143000"/>
          </a:xfrm>
        </p:spPr>
        <p:txBody>
          <a:bodyPr/>
          <a:lstStyle/>
          <a:p>
            <a:r>
              <a:rPr lang="en-US" dirty="0" smtClean="0"/>
              <a:t>Operations in Extreme Conditions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should work –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matter what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6322" name="Picture 2" descr="C:\Users\dschnacke\Documents\backup\ISO TC104\Meetings\Data\Tag Tripartite 121206 the hague\NL_Dez06\Euro Storm icing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581400" cy="2686050"/>
          </a:xfrm>
          <a:prstGeom prst="rect">
            <a:avLst/>
          </a:prstGeom>
          <a:noFill/>
        </p:spPr>
      </p:pic>
      <p:pic>
        <p:nvPicPr>
          <p:cNvPr id="56323" name="Picture 3" descr="C:\Users\dschnacke\Documents\backup\ISO TC104\Meetings\Data\Tag Tripartite 121206 the hague\NL_Dez06\Euro Storm icing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3810000"/>
            <a:ext cx="3073400" cy="2305050"/>
          </a:xfrm>
          <a:prstGeom prst="rect">
            <a:avLst/>
          </a:prstGeom>
          <a:noFill/>
        </p:spPr>
      </p:pic>
      <p:pic>
        <p:nvPicPr>
          <p:cNvPr id="56325" name="Picture 5" descr="C:\Users\dschnacke\Documents\backup\ISO TC104\Meetings\Data\Tag Tripartite SWG 021307 san jose\NL_Dez06\Euro Storm ops  25 1 1600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Modifications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Do we care?</a:t>
            </a:r>
            <a:endParaRPr lang="en-US" b="1" dirty="0"/>
          </a:p>
        </p:txBody>
      </p:sp>
      <p:pic>
        <p:nvPicPr>
          <p:cNvPr id="45059" name="Picture 3" descr="Trailertail_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590800"/>
            <a:ext cx="4457700" cy="3324225"/>
          </a:xfrm>
          <a:prstGeom prst="rect">
            <a:avLst/>
          </a:prstGeom>
          <a:noFill/>
        </p:spPr>
      </p:pic>
    </p:spTree>
    <p:controls>
      <p:control spid="45057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6781800" cy="1143000"/>
          </a:xfrm>
        </p:spPr>
        <p:txBody>
          <a:bodyPr/>
          <a:lstStyle/>
          <a:p>
            <a:r>
              <a:rPr lang="en-US" dirty="0" smtClean="0"/>
              <a:t>New Materials &amp; Capabilities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543800" cy="4419600"/>
          </a:xfrm>
        </p:spPr>
        <p:txBody>
          <a:bodyPr/>
          <a:lstStyle/>
          <a:p>
            <a:r>
              <a:rPr lang="en-US" dirty="0" smtClean="0"/>
              <a:t>Use of non-metals</a:t>
            </a:r>
            <a:endParaRPr lang="en-US" dirty="0"/>
          </a:p>
          <a:p>
            <a:pPr lvl="1"/>
            <a:r>
              <a:rPr lang="en-US" dirty="0" smtClean="0"/>
              <a:t>Strength &amp; durability</a:t>
            </a:r>
          </a:p>
          <a:p>
            <a:r>
              <a:rPr lang="en-US" dirty="0" smtClean="0"/>
              <a:t>Embedded systems &amp; devices</a:t>
            </a:r>
          </a:p>
          <a:p>
            <a:pPr lvl="1"/>
            <a:r>
              <a:rPr lang="en-US" dirty="0" smtClean="0"/>
              <a:t>Effects on ‘everything else’</a:t>
            </a:r>
            <a:endParaRPr lang="en-US" dirty="0"/>
          </a:p>
        </p:txBody>
      </p:sp>
      <p:pic>
        <p:nvPicPr>
          <p:cNvPr id="47106" name="Picture 2" descr="http://www.globetracker.biz/GlobeTracker/newsimage/Smart%20Container%20LAN%2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886"/>
            <a:ext cx="6248400" cy="3142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Carriage on New Ships?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Who knows what’s next?</a:t>
            </a:r>
            <a:endParaRPr lang="en-US" dirty="0"/>
          </a:p>
        </p:txBody>
      </p:sp>
      <p:pic>
        <p:nvPicPr>
          <p:cNvPr id="39938" name="Picture 2" descr="http://uglyships.files.wordpress.com/2008/12/ulstein-x-bow-delivery-overview-w-tower-cmy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7978366" cy="2686051"/>
          </a:xfrm>
          <a:prstGeom prst="rect">
            <a:avLst/>
          </a:prstGeom>
          <a:noFill/>
        </p:spPr>
      </p:pic>
      <p:pic>
        <p:nvPicPr>
          <p:cNvPr id="58370" name="Picture 2" descr="http://assets.inhabitat.com/wp-content/blogs.dir/1/files/2012/05/Tûranor-PlanetSolar-phuket_0003-537x3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447800"/>
            <a:ext cx="4124325" cy="274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Or Maybe Without the Ship?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543800" cy="4419600"/>
          </a:xfrm>
        </p:spPr>
        <p:txBody>
          <a:bodyPr/>
          <a:lstStyle/>
          <a:p>
            <a:r>
              <a:rPr lang="en-US" b="1" dirty="0" smtClean="0"/>
              <a:t>What is it?</a:t>
            </a:r>
            <a:endParaRPr lang="en-US" b="1" dirty="0"/>
          </a:p>
        </p:txBody>
      </p:sp>
      <p:pic>
        <p:nvPicPr>
          <p:cNvPr id="44034" name="Picture 2" descr="http://www.topcontainerhire.co.uk/wp-content/uploads/2012/10/sea-truck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Happy Birthday, BIC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4419600"/>
          </a:xfrm>
        </p:spPr>
        <p:txBody>
          <a:bodyPr/>
          <a:lstStyle/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You look pretty good</a:t>
            </a:r>
          </a:p>
          <a:p>
            <a:pPr>
              <a:buNone/>
            </a:pPr>
            <a:r>
              <a:rPr lang="en-US" sz="5400" dirty="0" smtClean="0"/>
              <a:t>(</a:t>
            </a:r>
            <a:r>
              <a:rPr lang="en-US" sz="5400" dirty="0" smtClean="0">
                <a:solidFill>
                  <a:srgbClr val="FF0000"/>
                </a:solidFill>
              </a:rPr>
              <a:t>for 80 year olds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General Purpose Containers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WG2 </a:t>
            </a:r>
            <a:r>
              <a:rPr lang="en-US" sz="3200" dirty="0" smtClean="0">
                <a:solidFill>
                  <a:srgbClr val="FF0000"/>
                </a:solidFill>
              </a:rPr>
              <a:t>= Handling and </a:t>
            </a:r>
            <a:r>
              <a:rPr lang="en-US" sz="3200" dirty="0" smtClean="0">
                <a:solidFill>
                  <a:srgbClr val="FF0000"/>
                </a:solidFill>
              </a:rPr>
              <a:t>Securing</a:t>
            </a:r>
          </a:p>
          <a:p>
            <a:endParaRPr lang="en-US" sz="3200" dirty="0" smtClean="0"/>
          </a:p>
          <a:p>
            <a:r>
              <a:rPr lang="en-US" sz="3200" dirty="0" smtClean="0"/>
              <a:t>Stabilization – Is</a:t>
            </a:r>
          </a:p>
          <a:p>
            <a:pPr>
              <a:buNone/>
            </a:pPr>
            <a:r>
              <a:rPr lang="en-US" sz="3200" dirty="0" smtClean="0"/>
              <a:t>t</a:t>
            </a:r>
            <a:r>
              <a:rPr lang="en-US" sz="3200" dirty="0" smtClean="0"/>
              <a:t>here such a thing as</a:t>
            </a:r>
          </a:p>
          <a:p>
            <a:pPr>
              <a:buNone/>
            </a:pPr>
            <a:r>
              <a:rPr lang="en-US" sz="3200" dirty="0" smtClean="0"/>
              <a:t>good enough?</a:t>
            </a:r>
            <a:endParaRPr lang="en-US" sz="3200" dirty="0" smtClean="0"/>
          </a:p>
          <a:p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190999" cy="429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6" name="Picture 4" descr="http://upload.wikimedia.org/wikipedia/commons/1/13/Container_ship_Hanjin_Taipe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6455121" cy="484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xmb.stuffucanuse.com/xmb/image.php?&amp;aid=1096&amp;container-ship-st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762750" cy="463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Bad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229600" cy="4419600"/>
          </a:xfrm>
        </p:spPr>
        <p:txBody>
          <a:bodyPr/>
          <a:lstStyle/>
          <a:p>
            <a:r>
              <a:rPr lang="en-US" dirty="0"/>
              <a:t>First bullet of </a:t>
            </a:r>
            <a:r>
              <a:rPr lang="en-US" dirty="0" smtClean="0"/>
              <a:t>copy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Recent:  IMO has asked TC104 to investigate</a:t>
            </a:r>
            <a:endParaRPr lang="en-US" dirty="0"/>
          </a:p>
        </p:txBody>
      </p:sp>
      <p:pic>
        <p:nvPicPr>
          <p:cNvPr id="66562" name="Picture 2" descr="http://pendana.net/yahoo_site_admin/assets/images/container_awash_1.238212456_st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766" y="3566583"/>
            <a:ext cx="3664634" cy="2205568"/>
          </a:xfrm>
          <a:prstGeom prst="rect">
            <a:avLst/>
          </a:prstGeom>
          <a:noFill/>
        </p:spPr>
      </p:pic>
      <p:pic>
        <p:nvPicPr>
          <p:cNvPr id="66564" name="Picture 4" descr="http://www.sail-world.com/photos_2011_2/Alt_Wizard%20container%20floating%20in%20the%20ocea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286000"/>
            <a:ext cx="3543300" cy="2007871"/>
          </a:xfrm>
          <a:prstGeom prst="rect">
            <a:avLst/>
          </a:prstGeom>
          <a:noFill/>
        </p:spPr>
      </p:pic>
      <p:pic>
        <p:nvPicPr>
          <p:cNvPr id="66566" name="Picture 6" descr="http://cdn.static.ovimg.com/episode/3357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810000"/>
            <a:ext cx="3505200" cy="1954149"/>
          </a:xfrm>
          <a:prstGeom prst="rect">
            <a:avLst/>
          </a:prstGeom>
          <a:noFill/>
        </p:spPr>
      </p:pic>
      <p:pic>
        <p:nvPicPr>
          <p:cNvPr id="7" name="Picture 6" descr="http://www.latitude38.com/lectronic/img_lectronic_800/2010-04-14_4241_tug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1143000"/>
            <a:ext cx="3429000" cy="2324875"/>
          </a:xfrm>
          <a:prstGeom prst="rect">
            <a:avLst/>
          </a:prstGeom>
          <a:noFill/>
        </p:spPr>
      </p:pic>
      <p:pic>
        <p:nvPicPr>
          <p:cNvPr id="8" name="Picture 4" descr="http://www.cargolaw.com/images/Disaster2011.MV_Rena15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609600"/>
            <a:ext cx="3773742" cy="2579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Lifting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Yipes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0418" name="Picture 2" descr="http://us.123rf.com/400wm/400/400/bayberry/bayberry1103/bayberry110300008/8980100-four-shipping-containers-during-transport-3d-rendered-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43723"/>
            <a:ext cx="5798810" cy="378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stacking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for real?</a:t>
            </a:r>
            <a:endParaRPr lang="en-US" dirty="0"/>
          </a:p>
        </p:txBody>
      </p:sp>
      <p:pic>
        <p:nvPicPr>
          <p:cNvPr id="55298" name="Picture 2" descr="http://4-ps.googleusercontent.com/x/www.trendhunter.com/cdn.trendhunterstatic.com/thumbs/xthe-latest-in-shipping-container-architecture-the-freitag-store.jpeg.pagespeed.ic.RsFmH2DnC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3257550" cy="4935682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667000"/>
            <a:ext cx="4614440" cy="35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Specific Purpose Containers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WG1 </a:t>
            </a:r>
            <a:r>
              <a:rPr lang="en-US" sz="3200" dirty="0" smtClean="0">
                <a:solidFill>
                  <a:srgbClr val="FF0000"/>
                </a:solidFill>
              </a:rPr>
              <a:t>= Thermal Containers</a:t>
            </a:r>
          </a:p>
          <a:p>
            <a:endParaRPr lang="en-US" sz="3200" dirty="0" smtClean="0"/>
          </a:p>
        </p:txBody>
      </p:sp>
      <p:pic>
        <p:nvPicPr>
          <p:cNvPr id="4" name="Picture 3" descr="C:\Users\dschnacke\Documents\backup\ISO TC104\Meetings\Data\Tag Tripartite 121206 the hague\NL_Dez06\12_gens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05200"/>
            <a:ext cx="3969099" cy="2622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Always Changes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4419600"/>
          </a:xfrm>
        </p:spPr>
        <p:txBody>
          <a:bodyPr/>
          <a:lstStyle/>
          <a:p>
            <a:r>
              <a:rPr lang="en-US" dirty="0" smtClean="0"/>
              <a:t>Even refrigeration is evolving!</a:t>
            </a:r>
            <a:endParaRPr lang="en-US" dirty="0"/>
          </a:p>
          <a:p>
            <a:pPr lvl="1"/>
            <a:r>
              <a:rPr lang="en-US" dirty="0" smtClean="0"/>
              <a:t>Who knew?</a:t>
            </a:r>
          </a:p>
          <a:p>
            <a:r>
              <a:rPr lang="en-US" dirty="0" smtClean="0"/>
              <a:t>Will containers be affected?</a:t>
            </a:r>
          </a:p>
          <a:p>
            <a:pPr lvl="1"/>
            <a:r>
              <a:rPr lang="en-US" dirty="0" smtClean="0"/>
              <a:t>Alternative fuels, power needs, sizes, etc</a:t>
            </a:r>
            <a:endParaRPr lang="en-US" dirty="0"/>
          </a:p>
        </p:txBody>
      </p:sp>
      <p:pic>
        <p:nvPicPr>
          <p:cNvPr id="57346" name="Picture 2" descr="C:\Users\dschnacke\Documents\backup\ISO TC104\Meetings\Data\Tag Tripartite 121206 the hague\NL_Dez06\12_gens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4187952" cy="2828544"/>
          </a:xfrm>
          <a:prstGeom prst="rect">
            <a:avLst/>
          </a:prstGeom>
          <a:noFill/>
        </p:spPr>
      </p:pic>
      <p:pic>
        <p:nvPicPr>
          <p:cNvPr id="57348" name="Picture 4" descr="C:\Users\dschnacke\Documents\backup\ISO TC104\Meetings\Data\Tag Tripartite 121206 the hague\NL_Dez06\12_Gen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3798889" cy="258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Specific Purpose Containers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WG4 </a:t>
            </a:r>
            <a:r>
              <a:rPr lang="en-US" sz="3200" dirty="0" smtClean="0">
                <a:solidFill>
                  <a:srgbClr val="FF0000"/>
                </a:solidFill>
              </a:rPr>
              <a:t>= Tank </a:t>
            </a:r>
            <a:r>
              <a:rPr lang="en-US" sz="3200" dirty="0" smtClean="0">
                <a:solidFill>
                  <a:srgbClr val="FF0000"/>
                </a:solidFill>
              </a:rPr>
              <a:t>Containers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74754" name="Picture 2" descr="http://www.argon-isotank.co.uk/images/img-hom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866182" cy="2524125"/>
          </a:xfrm>
          <a:prstGeom prst="rect">
            <a:avLst/>
          </a:prstGeom>
          <a:noFill/>
        </p:spPr>
      </p:pic>
      <p:pic>
        <p:nvPicPr>
          <p:cNvPr id="74756" name="Picture 4" descr="http://compass.vn/upload/produc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38714"/>
            <a:ext cx="3162300" cy="263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FlexiTanks</a:t>
            </a:r>
            <a:r>
              <a:rPr lang="en-US" dirty="0" smtClean="0"/>
              <a:t> – Standards Coming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001000" cy="4419600"/>
          </a:xfrm>
        </p:spPr>
        <p:txBody>
          <a:bodyPr/>
          <a:lstStyle/>
          <a:p>
            <a:r>
              <a:rPr lang="en-US" b="1" dirty="0" smtClean="0"/>
              <a:t>Problems </a:t>
            </a:r>
            <a:r>
              <a:rPr lang="en-US" b="1" dirty="0" smtClean="0"/>
              <a:t>for shippers and carriers</a:t>
            </a:r>
            <a:endParaRPr lang="en-US" b="1" dirty="0" smtClean="0"/>
          </a:p>
          <a:p>
            <a:r>
              <a:rPr lang="en-US" b="1" dirty="0" smtClean="0"/>
              <a:t>Container Owners Association has tasked BSI to produce a PAS (Publicly Available Specification)</a:t>
            </a:r>
          </a:p>
          <a:p>
            <a:pPr lvl="1"/>
            <a:r>
              <a:rPr lang="en-US" b="1" dirty="0" smtClean="0"/>
              <a:t>Probably coming to TC104 next</a:t>
            </a:r>
            <a:endParaRPr lang="en-US" b="1" dirty="0"/>
          </a:p>
        </p:txBody>
      </p:sp>
      <p:pic>
        <p:nvPicPr>
          <p:cNvPr id="48130" name="Picture 2" descr="http://t1.gstatic.com/images?q=tbn:ANd9GcRT5S10WpiOYOrg3YNGA7KwCEHjOFS6lQYvDO_s7fWbSyfWk-5G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81400"/>
            <a:ext cx="3639343" cy="2667001"/>
          </a:xfrm>
          <a:prstGeom prst="rect">
            <a:avLst/>
          </a:prstGeom>
          <a:noFill/>
        </p:spPr>
      </p:pic>
      <p:pic>
        <p:nvPicPr>
          <p:cNvPr id="48132" name="Picture 4" descr="http://t2.gstatic.com/images?q=tbn:ANd9GcSINxOTjPAme2mLBvC4lAz8EWIn03hzSkhmhc4QevWjblEJ-4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535441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077200" cy="1143000"/>
          </a:xfrm>
        </p:spPr>
        <p:txBody>
          <a:bodyPr/>
          <a:lstStyle/>
          <a:p>
            <a:r>
              <a:rPr lang="en-US" sz="3200" dirty="0" smtClean="0"/>
              <a:t>Not as Good-Looking as You Used to Be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(But then, who is?)</a:t>
            </a:r>
            <a:endParaRPr lang="en-US" sz="3600" dirty="0"/>
          </a:p>
        </p:txBody>
      </p:sp>
      <p:pic>
        <p:nvPicPr>
          <p:cNvPr id="7170" name="Picture 2" descr="Expressive old man in loud shirt holiday concept isolated against white. Stock Photo - 7380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81400"/>
            <a:ext cx="2040255" cy="2667000"/>
          </a:xfrm>
          <a:prstGeom prst="rect">
            <a:avLst/>
          </a:prstGeom>
          <a:noFill/>
        </p:spPr>
      </p:pic>
      <p:pic>
        <p:nvPicPr>
          <p:cNvPr id="7172" name="Picture 4" descr="http://4.bp.blogspot.com/-Fh6zyPT232g/UGHaDkP9CmI/AAAAAAAAAJ8/KCu-DIrtGek/s1600/happy-old-m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938778"/>
            <a:ext cx="2171700" cy="2338197"/>
          </a:xfrm>
          <a:prstGeom prst="rect">
            <a:avLst/>
          </a:prstGeom>
          <a:noFill/>
        </p:spPr>
      </p:pic>
      <p:pic>
        <p:nvPicPr>
          <p:cNvPr id="7174" name="Picture 6" descr="http://2.bp.blogspot.com/-9bI65UTHzkQ/UHbpE0wIRII/AAAAAAAAAJg/BkIQ1Ztmx84/s1600/old+man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10000"/>
            <a:ext cx="1819275" cy="2427390"/>
          </a:xfrm>
          <a:prstGeom prst="rect">
            <a:avLst/>
          </a:prstGeom>
          <a:noFill/>
        </p:spPr>
      </p:pic>
      <p:pic>
        <p:nvPicPr>
          <p:cNvPr id="7176" name="Picture 8" descr="http://www.zbrushcentral.com/attachment.php?attachmentid=1580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690" y="1219200"/>
            <a:ext cx="2786310" cy="2362200"/>
          </a:xfrm>
          <a:prstGeom prst="rect">
            <a:avLst/>
          </a:prstGeom>
          <a:noFill/>
        </p:spPr>
      </p:pic>
      <p:pic>
        <p:nvPicPr>
          <p:cNvPr id="7178" name="Picture 10" descr="http://images.sodahead.com/profiles/0/0/1/9/5/1/7/3/8/old-guy-18022568618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1295400"/>
            <a:ext cx="18002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077200" cy="1143000"/>
          </a:xfrm>
        </p:spPr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Identification &amp; Communication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848600" cy="4419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WG1 </a:t>
            </a:r>
            <a:r>
              <a:rPr lang="en-US" sz="3200" dirty="0" smtClean="0">
                <a:solidFill>
                  <a:srgbClr val="FF0000"/>
                </a:solidFill>
              </a:rPr>
              <a:t>= Coding, Identification &amp; Marking</a:t>
            </a:r>
          </a:p>
          <a:p>
            <a:pPr lvl="1"/>
            <a:r>
              <a:rPr lang="en-US" sz="2900" dirty="0" smtClean="0"/>
              <a:t>(Visual) ID</a:t>
            </a:r>
          </a:p>
        </p:txBody>
      </p:sp>
      <p:pic>
        <p:nvPicPr>
          <p:cNvPr id="57346" name="Picture 2" descr="http://www.shippingcontainers24.com/wp-content/uploads/2011/11/bic_cod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2162175" cy="2238376"/>
          </a:xfrm>
          <a:prstGeom prst="rect">
            <a:avLst/>
          </a:prstGeom>
          <a:noFill/>
        </p:spPr>
      </p:pic>
      <p:pic>
        <p:nvPicPr>
          <p:cNvPr id="57348" name="Picture 4" descr="http://www.globalspec.com/ImageRepository/LearnMore/20123/container_ISc114957ca54447b5b997f19a4b47d70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90800"/>
            <a:ext cx="5715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458200" cy="1143000"/>
          </a:xfrm>
        </p:spPr>
        <p:txBody>
          <a:bodyPr/>
          <a:lstStyle/>
          <a:p>
            <a:r>
              <a:rPr lang="en-US" sz="3200" dirty="0" smtClean="0"/>
              <a:t>What’s Ahead for Identification/Markings?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3200" dirty="0" smtClean="0"/>
              <a:t>Unique markings related to strength?</a:t>
            </a:r>
          </a:p>
          <a:p>
            <a:r>
              <a:rPr lang="en-US" sz="3200" dirty="0" smtClean="0"/>
              <a:t>Unique markings related to ‘green’?</a:t>
            </a:r>
          </a:p>
          <a:p>
            <a:r>
              <a:rPr lang="en-US" sz="3200" dirty="0" smtClean="0"/>
              <a:t>Unique markings related to unique box capabilities (built-in systems &amp; devices)?</a:t>
            </a:r>
          </a:p>
          <a:p>
            <a:r>
              <a:rPr lang="en-US" sz="3200" dirty="0" smtClean="0"/>
              <a:t>Other?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077200" cy="1143000"/>
          </a:xfrm>
        </p:spPr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Identification &amp; Communication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848600" cy="4419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WG2 </a:t>
            </a:r>
            <a:r>
              <a:rPr lang="en-US" sz="3200" dirty="0" smtClean="0">
                <a:solidFill>
                  <a:srgbClr val="FF0000"/>
                </a:solidFill>
              </a:rPr>
              <a:t>= </a:t>
            </a:r>
            <a:r>
              <a:rPr lang="en-US" sz="3200" dirty="0" smtClean="0">
                <a:solidFill>
                  <a:srgbClr val="FF0000"/>
                </a:solidFill>
              </a:rPr>
              <a:t>AEI (Auto. Equip. ID) for Containers &amp; Related Equipment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1031" descr="takingread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1621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6" descr="gregandenginetags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1559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7" descr="My Pictures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4495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32"/>
          <p:cNvSpPr>
            <a:spLocks noChangeArrowheads="1"/>
          </p:cNvSpPr>
          <p:nvPr/>
        </p:nvSpPr>
        <p:spPr bwMode="auto">
          <a:xfrm>
            <a:off x="2667000" y="3810000"/>
            <a:ext cx="1592262" cy="515937"/>
          </a:xfrm>
          <a:prstGeom prst="lightningBol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8" name="AutoShape 1033"/>
          <p:cNvSpPr>
            <a:spLocks noChangeArrowheads="1"/>
          </p:cNvSpPr>
          <p:nvPr/>
        </p:nvSpPr>
        <p:spPr bwMode="auto">
          <a:xfrm flipH="1" flipV="1">
            <a:off x="4648200" y="4495800"/>
            <a:ext cx="1849438" cy="774700"/>
          </a:xfrm>
          <a:prstGeom prst="lightningBol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077200" cy="1143000"/>
          </a:xfrm>
        </p:spPr>
        <p:txBody>
          <a:bodyPr/>
          <a:lstStyle/>
          <a:p>
            <a:r>
              <a:rPr lang="en-US" dirty="0" smtClean="0"/>
              <a:t>An Electronics Sandbox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4419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3200" dirty="0" smtClean="0"/>
              <a:t>Electronic tags, seals, sensors, etc</a:t>
            </a:r>
            <a:endParaRPr lang="en-US" sz="3200" dirty="0" smtClean="0"/>
          </a:p>
        </p:txBody>
      </p:sp>
      <p:pic>
        <p:nvPicPr>
          <p:cNvPr id="79876" name="Picture 4" descr="http://www.tydenbrooks.com/Products/Electronic-Seals/GlobalTrak-Kratos/kratos2.asp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683744" cy="2371725"/>
          </a:xfrm>
          <a:prstGeom prst="rect">
            <a:avLst/>
          </a:prstGeom>
          <a:noFill/>
        </p:spPr>
      </p:pic>
      <p:pic>
        <p:nvPicPr>
          <p:cNvPr id="79878" name="Picture 6" descr="http://www.isl.org/sites/default/files/projects/integrity/IY_Container-E-Se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057400"/>
            <a:ext cx="2127149" cy="2219326"/>
          </a:xfrm>
          <a:prstGeom prst="rect">
            <a:avLst/>
          </a:prstGeom>
          <a:noFill/>
        </p:spPr>
      </p:pic>
      <p:pic>
        <p:nvPicPr>
          <p:cNvPr id="7" name="Picture 6" descr="SmartagActiveTagSe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1972363" cy="271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8" descr="成为手持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429000"/>
            <a:ext cx="17287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 descr="http://rfid.net/images/RFID_Network/benchmarks/TagTestingShippingContai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2209800"/>
            <a:ext cx="2343150" cy="2584160"/>
          </a:xfrm>
          <a:prstGeom prst="rect">
            <a:avLst/>
          </a:prstGeom>
          <a:noFill/>
        </p:spPr>
      </p:pic>
      <p:pic>
        <p:nvPicPr>
          <p:cNvPr id="8" name="Picture 3" descr="D:\Documents and Settings\Jiang Xia\桌面\皖K06229右侧门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44196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CTMS – the Newest Initiative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C</a:t>
            </a:r>
            <a:r>
              <a:rPr lang="en-US" dirty="0" smtClean="0"/>
              <a:t>ontainer </a:t>
            </a:r>
            <a:r>
              <a:rPr lang="en-US" u="sng" dirty="0" smtClean="0"/>
              <a:t>T</a:t>
            </a:r>
            <a:r>
              <a:rPr lang="en-US" dirty="0" smtClean="0"/>
              <a:t>racking &amp; </a:t>
            </a:r>
            <a:r>
              <a:rPr lang="en-US" u="sng" dirty="0" smtClean="0"/>
              <a:t>M</a:t>
            </a:r>
            <a:r>
              <a:rPr lang="en-US" dirty="0" smtClean="0"/>
              <a:t>onitoring </a:t>
            </a:r>
            <a:r>
              <a:rPr lang="en-US" u="sng" dirty="0" smtClean="0"/>
              <a:t>S</a:t>
            </a:r>
            <a:r>
              <a:rPr lang="en-US" dirty="0" smtClean="0"/>
              <a:t>ystem</a:t>
            </a:r>
          </a:p>
          <a:p>
            <a:r>
              <a:rPr lang="en-US" dirty="0" smtClean="0"/>
              <a:t>Approved work item</a:t>
            </a:r>
          </a:p>
          <a:p>
            <a:r>
              <a:rPr lang="en-US" dirty="0" smtClean="0"/>
              <a:t>Requirements just starting</a:t>
            </a:r>
          </a:p>
          <a:p>
            <a:r>
              <a:rPr lang="en-US" dirty="0" smtClean="0"/>
              <a:t>Multi-year project</a:t>
            </a:r>
            <a:endParaRPr lang="en-US" dirty="0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3276600" y="3581400"/>
            <a:ext cx="2802742" cy="1447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553200" y="4724400"/>
            <a:ext cx="2438400" cy="137308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Operator Information Management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16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Device(s)</a:t>
            </a:r>
          </a:p>
          <a:p>
            <a:r>
              <a:rPr lang="en-US" sz="1000" b="1" dirty="0" smtClean="0">
                <a:latin typeface="+mn-lt"/>
              </a:rPr>
              <a:t>e.g., CTD</a:t>
            </a:r>
            <a:endParaRPr lang="en-US" sz="1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8100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Infrastructure</a:t>
            </a:r>
          </a:p>
          <a:p>
            <a:r>
              <a:rPr lang="en-US" sz="1000" b="1" dirty="0" smtClean="0">
                <a:latin typeface="+mn-lt"/>
              </a:rPr>
              <a:t>e.g., reader, satellite, cellular</a:t>
            </a:r>
            <a:endParaRPr lang="en-US" sz="1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810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Communication Interface</a:t>
            </a:r>
            <a:endParaRPr lang="en-US" b="1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4267200"/>
            <a:ext cx="7620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6096000" y="4114800"/>
            <a:ext cx="533400" cy="297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>
            <a:off x="7696200" y="4267200"/>
            <a:ext cx="762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077200" cy="1143000"/>
          </a:xfrm>
        </p:spPr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Subcommittee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Identification &amp; Communication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WG3 </a:t>
            </a:r>
            <a:r>
              <a:rPr lang="en-US" sz="3200" dirty="0" smtClean="0">
                <a:solidFill>
                  <a:srgbClr val="FF0000"/>
                </a:solidFill>
              </a:rPr>
              <a:t>= </a:t>
            </a:r>
            <a:r>
              <a:rPr lang="en-US" sz="3200" dirty="0" smtClean="0">
                <a:solidFill>
                  <a:srgbClr val="FF0000"/>
                </a:solidFill>
              </a:rPr>
              <a:t>Communications &amp; Terminology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Establishes &amp; maintains all the data elements, messages, etc used to move information.  Many changes in other areas cause changes here.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TC104 </a:t>
            </a:r>
            <a:r>
              <a:rPr lang="en-US" dirty="0" smtClean="0"/>
              <a:t>Working Group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Mechanical Seals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419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400" dirty="0" smtClean="0"/>
              <a:t>Many kinds</a:t>
            </a:r>
          </a:p>
          <a:p>
            <a:r>
              <a:rPr lang="en-US" sz="2400" dirty="0" smtClean="0"/>
              <a:t>Many different requirements</a:t>
            </a:r>
          </a:p>
          <a:p>
            <a:r>
              <a:rPr lang="en-US" sz="2400" dirty="0" smtClean="0"/>
              <a:t>Bad guys getting smarter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Seals have to keep up</a:t>
            </a:r>
          </a:p>
          <a:p>
            <a:r>
              <a:rPr lang="en-US" sz="2400" dirty="0" smtClean="0"/>
              <a:t>Latest:  </a:t>
            </a:r>
            <a:r>
              <a:rPr lang="en-US" sz="2400" u="sng" dirty="0" smtClean="0"/>
              <a:t>hi-strength</a:t>
            </a:r>
            <a:r>
              <a:rPr lang="en-US" sz="2400" dirty="0" smtClean="0"/>
              <a:t> bolt seal</a:t>
            </a:r>
            <a:endParaRPr lang="en-US" sz="2400" dirty="0"/>
          </a:p>
        </p:txBody>
      </p:sp>
      <p:pic>
        <p:nvPicPr>
          <p:cNvPr id="56322" name="Picture 2" descr="http://t1.gstatic.com/images?q=tbn:ANd9GcTOcLSNyDRc0llLQ5we9IK7nyclE3HQ7ncQZ-3-TFf_ovOHeZ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1981200" cy="1981200"/>
          </a:xfrm>
          <a:prstGeom prst="rect">
            <a:avLst/>
          </a:prstGeom>
          <a:noFill/>
        </p:spPr>
      </p:pic>
      <p:pic>
        <p:nvPicPr>
          <p:cNvPr id="56324" name="Picture 4" descr="http://t3.gstatic.com/images?q=tbn:ANd9GcTCy6NpNJxF-J-w3NTG5BdEvlZXqXDYe2mAep8WUgZwn-NaIVe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2057400" cy="2057400"/>
          </a:xfrm>
          <a:prstGeom prst="rect">
            <a:avLst/>
          </a:prstGeom>
          <a:noFill/>
        </p:spPr>
      </p:pic>
      <p:pic>
        <p:nvPicPr>
          <p:cNvPr id="56326" name="Picture 6" descr="http://t0.gstatic.com/images?q=tbn:ANd9GcQbrh2RwFEqMqrWtCZl8dbsBqkFDDjU1JHCgj3aMDoVo_Fn5sY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038600"/>
            <a:ext cx="2746734" cy="2057400"/>
          </a:xfrm>
          <a:prstGeom prst="rect">
            <a:avLst/>
          </a:prstGeom>
          <a:noFill/>
        </p:spPr>
      </p:pic>
      <p:pic>
        <p:nvPicPr>
          <p:cNvPr id="56328" name="Picture 8" descr="http://t0.gstatic.com/images?q=tbn:ANd9GcT3jxQFz8mn0XcN405jz5uQLZA-TzFktYw7jmzsdkMFNELxGtNs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038600"/>
            <a:ext cx="20574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82" name="Object 2"/>
          <p:cNvGraphicFramePr>
            <a:graphicFrameLocks noChangeAspect="1"/>
          </p:cNvGraphicFramePr>
          <p:nvPr/>
        </p:nvGraphicFramePr>
        <p:xfrm>
          <a:off x="1905000" y="990600"/>
          <a:ext cx="6781800" cy="5070260"/>
        </p:xfrm>
        <a:graphic>
          <a:graphicData uri="http://schemas.openxmlformats.org/presentationml/2006/ole">
            <p:oleObj spid="_x0000_s1026" name="スライド" r:id="rId4" imgW="3944075" imgH="2958226" progId="PowerPoint.Slide.8">
              <p:embed/>
            </p:oleObj>
          </a:graphicData>
        </a:graphic>
      </p:graphicFrame>
      <p:sp>
        <p:nvSpPr>
          <p:cNvPr id="1044486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792162" cy="33655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latin typeface="Arial" pitchFamily="34" charset="0"/>
                <a:ea typeface="ＭＳ ゴシック" pitchFamily="49" charset="-128"/>
              </a:rPr>
              <a:t>TC204</a:t>
            </a:r>
          </a:p>
        </p:txBody>
      </p:sp>
      <p:sp>
        <p:nvSpPr>
          <p:cNvPr id="1044487" name="Text Box 7"/>
          <p:cNvSpPr txBox="1">
            <a:spLocks noChangeArrowheads="1"/>
          </p:cNvSpPr>
          <p:nvPr/>
        </p:nvSpPr>
        <p:spPr bwMode="auto">
          <a:xfrm>
            <a:off x="838200" y="2590800"/>
            <a:ext cx="792162" cy="33655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latin typeface="Arial" pitchFamily="34" charset="0"/>
                <a:ea typeface="ＭＳ ゴシック" pitchFamily="49" charset="-128"/>
              </a:rPr>
              <a:t>TC104</a:t>
            </a:r>
          </a:p>
        </p:txBody>
      </p:sp>
      <p:sp>
        <p:nvSpPr>
          <p:cNvPr id="1044488" name="Text Box 8"/>
          <p:cNvSpPr txBox="1">
            <a:spLocks noChangeArrowheads="1"/>
          </p:cNvSpPr>
          <p:nvPr/>
        </p:nvSpPr>
        <p:spPr bwMode="auto">
          <a:xfrm>
            <a:off x="1052512" y="381000"/>
            <a:ext cx="740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  <a:latin typeface="+mj-lt"/>
              </a:rPr>
              <a:t>Cooperation With Other Bodies</a:t>
            </a:r>
            <a:endParaRPr lang="en-US" sz="36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295400" y="3048000"/>
            <a:ext cx="68580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TC122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62900" cy="1439863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The Dream of the Logistics World</a:t>
            </a:r>
            <a:endParaRPr lang="en-US" altLang="ja-JP" dirty="0"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46781" y="1599659"/>
            <a:ext cx="7497220" cy="4274091"/>
            <a:chOff x="765" y="1206"/>
            <a:chExt cx="3519" cy="2006"/>
          </a:xfrm>
        </p:grpSpPr>
        <p:sp>
          <p:nvSpPr>
            <p:cNvPr id="1048581" name="Rectangle 5"/>
            <p:cNvSpPr>
              <a:spLocks noChangeArrowheads="1"/>
            </p:cNvSpPr>
            <p:nvPr/>
          </p:nvSpPr>
          <p:spPr bwMode="auto">
            <a:xfrm>
              <a:off x="937" y="2342"/>
              <a:ext cx="428" cy="619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2" name="AutoShape 6"/>
            <p:cNvSpPr>
              <a:spLocks noChangeArrowheads="1"/>
            </p:cNvSpPr>
            <p:nvPr/>
          </p:nvSpPr>
          <p:spPr bwMode="auto">
            <a:xfrm rot="5400000">
              <a:off x="762" y="2452"/>
              <a:ext cx="621" cy="615"/>
            </a:xfrm>
            <a:custGeom>
              <a:avLst/>
              <a:gdLst>
                <a:gd name="G0" fmla="+- 4773 0 0"/>
                <a:gd name="G1" fmla="+- 21600 0 4773"/>
                <a:gd name="G2" fmla="*/ 4773 1 2"/>
                <a:gd name="G3" fmla="+- 21600 0 G2"/>
                <a:gd name="G4" fmla="+/ 4773 21600 2"/>
                <a:gd name="G5" fmla="+/ G1 0 2"/>
                <a:gd name="G6" fmla="*/ 21600 21600 4773"/>
                <a:gd name="G7" fmla="*/ G6 1 2"/>
                <a:gd name="G8" fmla="+- 21600 0 G7"/>
                <a:gd name="G9" fmla="*/ 21600 1 2"/>
                <a:gd name="G10" fmla="+- 4773 0 G9"/>
                <a:gd name="G11" fmla="?: G10 G8 0"/>
                <a:gd name="G12" fmla="?: G10 G7 21600"/>
                <a:gd name="T0" fmla="*/ 19213 w 21600"/>
                <a:gd name="T1" fmla="*/ 10800 h 21600"/>
                <a:gd name="T2" fmla="*/ 10800 w 21600"/>
                <a:gd name="T3" fmla="*/ 21600 h 21600"/>
                <a:gd name="T4" fmla="*/ 2387 w 21600"/>
                <a:gd name="T5" fmla="*/ 10800 h 21600"/>
                <a:gd name="T6" fmla="*/ 10800 w 21600"/>
                <a:gd name="T7" fmla="*/ 0 h 21600"/>
                <a:gd name="T8" fmla="*/ 4187 w 21600"/>
                <a:gd name="T9" fmla="*/ 4187 h 21600"/>
                <a:gd name="T10" fmla="*/ 17413 w 21600"/>
                <a:gd name="T11" fmla="*/ 174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773" y="21600"/>
                  </a:lnTo>
                  <a:lnTo>
                    <a:pt x="168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3" name="Rectangle 7"/>
            <p:cNvSpPr>
              <a:spLocks noChangeArrowheads="1"/>
            </p:cNvSpPr>
            <p:nvPr/>
          </p:nvSpPr>
          <p:spPr bwMode="auto">
            <a:xfrm>
              <a:off x="766" y="2714"/>
              <a:ext cx="602" cy="35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4" name="Rectangle 8" descr="右上がり対角線"/>
            <p:cNvSpPr>
              <a:spLocks noChangeArrowheads="1"/>
            </p:cNvSpPr>
            <p:nvPr/>
          </p:nvSpPr>
          <p:spPr bwMode="auto">
            <a:xfrm>
              <a:off x="1310" y="2376"/>
              <a:ext cx="72" cy="31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Rectangle 9"/>
            <p:cNvSpPr>
              <a:spLocks noChangeArrowheads="1"/>
            </p:cNvSpPr>
            <p:nvPr/>
          </p:nvSpPr>
          <p:spPr bwMode="auto">
            <a:xfrm>
              <a:off x="1376" y="2904"/>
              <a:ext cx="2276" cy="81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Rectangle 10"/>
            <p:cNvSpPr>
              <a:spLocks noChangeArrowheads="1"/>
            </p:cNvSpPr>
            <p:nvPr/>
          </p:nvSpPr>
          <p:spPr bwMode="auto">
            <a:xfrm>
              <a:off x="1380" y="2704"/>
              <a:ext cx="225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7" name="Rectangle 11"/>
            <p:cNvSpPr>
              <a:spLocks noChangeArrowheads="1"/>
            </p:cNvSpPr>
            <p:nvPr/>
          </p:nvSpPr>
          <p:spPr bwMode="auto">
            <a:xfrm>
              <a:off x="1908" y="2582"/>
              <a:ext cx="220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Rectangle 12"/>
            <p:cNvSpPr>
              <a:spLocks noChangeArrowheads="1"/>
            </p:cNvSpPr>
            <p:nvPr/>
          </p:nvSpPr>
          <p:spPr bwMode="auto">
            <a:xfrm>
              <a:off x="1908" y="2582"/>
              <a:ext cx="88" cy="1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Rectangle 13"/>
            <p:cNvSpPr>
              <a:spLocks noChangeArrowheads="1"/>
            </p:cNvSpPr>
            <p:nvPr/>
          </p:nvSpPr>
          <p:spPr bwMode="auto">
            <a:xfrm>
              <a:off x="1603" y="2094"/>
              <a:ext cx="1581" cy="8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Rectangle 14" descr="右上がり対角線"/>
            <p:cNvSpPr>
              <a:spLocks noChangeArrowheads="1"/>
            </p:cNvSpPr>
            <p:nvPr/>
          </p:nvSpPr>
          <p:spPr bwMode="auto">
            <a:xfrm>
              <a:off x="2035" y="2140"/>
              <a:ext cx="172" cy="7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Rectangle 15" descr="右上がり対角線"/>
            <p:cNvSpPr>
              <a:spLocks noChangeArrowheads="1"/>
            </p:cNvSpPr>
            <p:nvPr/>
          </p:nvSpPr>
          <p:spPr bwMode="auto">
            <a:xfrm>
              <a:off x="2670" y="2140"/>
              <a:ext cx="172" cy="7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Rectangle 16" descr="右上がり対角線"/>
            <p:cNvSpPr>
              <a:spLocks noChangeArrowheads="1"/>
            </p:cNvSpPr>
            <p:nvPr/>
          </p:nvSpPr>
          <p:spPr bwMode="auto">
            <a:xfrm>
              <a:off x="3184" y="2338"/>
              <a:ext cx="44" cy="1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3" name="Oval 17"/>
            <p:cNvSpPr>
              <a:spLocks noChangeArrowheads="1"/>
            </p:cNvSpPr>
            <p:nvPr/>
          </p:nvSpPr>
          <p:spPr bwMode="auto">
            <a:xfrm>
              <a:off x="1028" y="2948"/>
              <a:ext cx="264" cy="2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4" name="Text Box 18"/>
            <p:cNvSpPr txBox="1">
              <a:spLocks noChangeArrowheads="1"/>
            </p:cNvSpPr>
            <p:nvPr/>
          </p:nvSpPr>
          <p:spPr bwMode="auto">
            <a:xfrm>
              <a:off x="1436" y="2652"/>
              <a:ext cx="1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1" lang="en-US" altLang="ja-JP" sz="1200">
                  <a:latin typeface="Century" pitchFamily="18" charset="0"/>
                  <a:ea typeface="HGP行書体" pitchFamily="66" charset="-128"/>
                </a:rPr>
                <a:t>δ</a:t>
              </a:r>
              <a:endParaRPr kumimoji="1" lang="en-US" altLang="ja-JP" sz="1000">
                <a:latin typeface="Century" pitchFamily="18" charset="0"/>
                <a:ea typeface="ＭＳ 明朝" pitchFamily="49" charset="-128"/>
              </a:endParaRPr>
            </a:p>
            <a:p>
              <a:endParaRPr kumimoji="1" lang="en-US" altLang="ja-JP">
                <a:ea typeface="ＭＳ Ｐゴシック" pitchFamily="34" charset="-128"/>
              </a:endParaRPr>
            </a:p>
          </p:txBody>
        </p:sp>
        <p:sp>
          <p:nvSpPr>
            <p:cNvPr id="1048596" name="Freeform 20"/>
            <p:cNvSpPr>
              <a:spLocks/>
            </p:cNvSpPr>
            <p:nvPr/>
          </p:nvSpPr>
          <p:spPr bwMode="auto">
            <a:xfrm>
              <a:off x="1369" y="1492"/>
              <a:ext cx="233" cy="72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305"/>
                </a:cxn>
                <a:cxn ang="0">
                  <a:pos x="110" y="305"/>
                </a:cxn>
                <a:cxn ang="0">
                  <a:pos x="0" y="610"/>
                </a:cxn>
              </a:cxnLst>
              <a:rect l="0" t="0" r="r" b="b"/>
              <a:pathLst>
                <a:path w="110" h="610">
                  <a:moveTo>
                    <a:pt x="110" y="0"/>
                  </a:moveTo>
                  <a:cubicBezTo>
                    <a:pt x="55" y="127"/>
                    <a:pt x="0" y="254"/>
                    <a:pt x="0" y="305"/>
                  </a:cubicBezTo>
                  <a:cubicBezTo>
                    <a:pt x="0" y="356"/>
                    <a:pt x="110" y="254"/>
                    <a:pt x="110" y="305"/>
                  </a:cubicBezTo>
                  <a:cubicBezTo>
                    <a:pt x="110" y="356"/>
                    <a:pt x="18" y="559"/>
                    <a:pt x="0" y="61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7" name="Text Box 21"/>
            <p:cNvSpPr txBox="1">
              <a:spLocks noChangeArrowheads="1"/>
            </p:cNvSpPr>
            <p:nvPr/>
          </p:nvSpPr>
          <p:spPr bwMode="auto">
            <a:xfrm>
              <a:off x="1530" y="1206"/>
              <a:ext cx="60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1" lang="en-US" altLang="ja-JP" sz="1600" dirty="0">
                  <a:latin typeface="+mn-lt"/>
                  <a:ea typeface="HGP行書体" pitchFamily="66" charset="-128"/>
                </a:rPr>
                <a:t>To </a:t>
              </a:r>
              <a:r>
                <a:rPr kumimoji="1" lang="en-US" altLang="ja-JP" sz="1600" dirty="0" smtClean="0">
                  <a:latin typeface="+mn-lt"/>
                  <a:ea typeface="HGP行書体" pitchFamily="66" charset="-128"/>
                </a:rPr>
                <a:t> the </a:t>
              </a:r>
              <a:r>
                <a:rPr kumimoji="1" lang="en-US" altLang="ja-JP" sz="1400" dirty="0" smtClean="0">
                  <a:latin typeface="+mn-lt"/>
                  <a:ea typeface="HGP行書体" pitchFamily="66" charset="-128"/>
                </a:rPr>
                <a:t>roadside</a:t>
              </a:r>
              <a:endParaRPr kumimoji="1" lang="en-US" altLang="ja-JP" sz="1400" dirty="0">
                <a:latin typeface="+mn-lt"/>
                <a:ea typeface="ＭＳ 明朝" pitchFamily="49" charset="-128"/>
              </a:endParaRPr>
            </a:p>
            <a:p>
              <a:endParaRPr kumimoji="1" lang="en-US" altLang="ja-JP" dirty="0">
                <a:ea typeface="ＭＳ Ｐゴシック" pitchFamily="34" charset="-128"/>
              </a:endParaRPr>
            </a:p>
          </p:txBody>
        </p:sp>
        <p:sp>
          <p:nvSpPr>
            <p:cNvPr id="1048598" name="Line 22"/>
            <p:cNvSpPr>
              <a:spLocks noChangeShapeType="1"/>
            </p:cNvSpPr>
            <p:nvPr/>
          </p:nvSpPr>
          <p:spPr bwMode="auto">
            <a:xfrm flipH="1">
              <a:off x="1340" y="2144"/>
              <a:ext cx="3" cy="2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9" name="Oval 23"/>
            <p:cNvSpPr>
              <a:spLocks noChangeArrowheads="1"/>
            </p:cNvSpPr>
            <p:nvPr/>
          </p:nvSpPr>
          <p:spPr bwMode="auto">
            <a:xfrm>
              <a:off x="2524" y="2948"/>
              <a:ext cx="264" cy="2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0" name="Oval 24"/>
            <p:cNvSpPr>
              <a:spLocks noChangeArrowheads="1"/>
            </p:cNvSpPr>
            <p:nvPr/>
          </p:nvSpPr>
          <p:spPr bwMode="auto">
            <a:xfrm>
              <a:off x="3008" y="2948"/>
              <a:ext cx="264" cy="2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1" name="Text Box 25"/>
            <p:cNvSpPr txBox="1">
              <a:spLocks noChangeArrowheads="1"/>
            </p:cNvSpPr>
            <p:nvPr/>
          </p:nvSpPr>
          <p:spPr bwMode="auto">
            <a:xfrm>
              <a:off x="3052" y="1850"/>
              <a:ext cx="2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1" lang="en-US" altLang="ja-JP" sz="1200">
                  <a:latin typeface="Times New Roman"/>
                  <a:ea typeface="ＭＳ 明朝" pitchFamily="49" charset="-128"/>
                </a:rPr>
                <a:t> </a:t>
              </a:r>
              <a:endParaRPr kumimoji="1" lang="en-US" altLang="ja-JP" sz="1000">
                <a:latin typeface="Century" pitchFamily="18" charset="0"/>
                <a:ea typeface="ＭＳ 明朝" pitchFamily="49" charset="-128"/>
              </a:endParaRPr>
            </a:p>
            <a:p>
              <a:endParaRPr kumimoji="1" lang="en-US" altLang="ja-JP">
                <a:ea typeface="ＭＳ Ｐゴシック" pitchFamily="34" charset="-128"/>
              </a:endParaRPr>
            </a:p>
          </p:txBody>
        </p:sp>
        <p:sp>
          <p:nvSpPr>
            <p:cNvPr id="1048602" name="Freeform 26"/>
            <p:cNvSpPr>
              <a:spLocks/>
            </p:cNvSpPr>
            <p:nvPr/>
          </p:nvSpPr>
          <p:spPr bwMode="auto">
            <a:xfrm>
              <a:off x="1996" y="2216"/>
              <a:ext cx="68" cy="32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305"/>
                </a:cxn>
                <a:cxn ang="0">
                  <a:pos x="110" y="305"/>
                </a:cxn>
                <a:cxn ang="0">
                  <a:pos x="0" y="610"/>
                </a:cxn>
              </a:cxnLst>
              <a:rect l="0" t="0" r="r" b="b"/>
              <a:pathLst>
                <a:path w="110" h="610">
                  <a:moveTo>
                    <a:pt x="110" y="0"/>
                  </a:moveTo>
                  <a:cubicBezTo>
                    <a:pt x="55" y="127"/>
                    <a:pt x="0" y="254"/>
                    <a:pt x="0" y="305"/>
                  </a:cubicBezTo>
                  <a:cubicBezTo>
                    <a:pt x="0" y="356"/>
                    <a:pt x="110" y="254"/>
                    <a:pt x="110" y="305"/>
                  </a:cubicBezTo>
                  <a:cubicBezTo>
                    <a:pt x="110" y="356"/>
                    <a:pt x="18" y="559"/>
                    <a:pt x="0" y="610"/>
                  </a:cubicBezTo>
                </a:path>
              </a:pathLst>
            </a:custGeom>
            <a:noFill/>
            <a:ln w="19050">
              <a:solidFill>
                <a:srgbClr val="339966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4" name="Text Box 28"/>
            <p:cNvSpPr txBox="1">
              <a:spLocks noChangeArrowheads="1"/>
            </p:cNvSpPr>
            <p:nvPr/>
          </p:nvSpPr>
          <p:spPr bwMode="auto">
            <a:xfrm>
              <a:off x="2245" y="1743"/>
              <a:ext cx="44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1" lang="en-US" altLang="ja-JP" sz="1400" dirty="0" smtClean="0">
                  <a:latin typeface="+mn-lt"/>
                  <a:ea typeface="ＭＳ 明朝" pitchFamily="49" charset="-128"/>
                </a:rPr>
                <a:t>Device readers</a:t>
              </a:r>
              <a:endParaRPr kumimoji="1" lang="en-US" altLang="ja-JP" sz="1400" dirty="0">
                <a:latin typeface="+mn-lt"/>
                <a:ea typeface="ＭＳ 明朝" pitchFamily="49" charset="-128"/>
              </a:endParaRPr>
            </a:p>
            <a:p>
              <a:endParaRPr kumimoji="1" lang="en-US" altLang="ja-JP" dirty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605" name="Text Box 29"/>
            <p:cNvSpPr txBox="1">
              <a:spLocks noChangeArrowheads="1"/>
            </p:cNvSpPr>
            <p:nvPr/>
          </p:nvSpPr>
          <p:spPr bwMode="auto">
            <a:xfrm>
              <a:off x="779" y="1743"/>
              <a:ext cx="57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1" lang="en-US" altLang="ja-JP" sz="1400" dirty="0" smtClean="0">
                  <a:latin typeface="+mn-lt"/>
                  <a:ea typeface="ＭＳ 明朝" pitchFamily="49" charset="-128"/>
                </a:rPr>
                <a:t>Long-range radio</a:t>
              </a:r>
              <a:endParaRPr kumimoji="1" lang="en-US" altLang="ja-JP" sz="1400" dirty="0">
                <a:latin typeface="+mn-lt"/>
                <a:ea typeface="ＭＳ 明朝" pitchFamily="49" charset="-128"/>
              </a:endParaRPr>
            </a:p>
            <a:p>
              <a:endParaRPr kumimoji="1" lang="en-US" altLang="ja-JP" dirty="0">
                <a:ea typeface="ＭＳ Ｐゴシック" pitchFamily="34" charset="-128"/>
              </a:endParaRPr>
            </a:p>
          </p:txBody>
        </p:sp>
        <p:sp>
          <p:nvSpPr>
            <p:cNvPr id="1048606" name="Line 30"/>
            <p:cNvSpPr>
              <a:spLocks noChangeShapeType="1"/>
            </p:cNvSpPr>
            <p:nvPr/>
          </p:nvSpPr>
          <p:spPr bwMode="auto">
            <a:xfrm flipH="1">
              <a:off x="2095" y="1994"/>
              <a:ext cx="307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7" name="Line 31"/>
            <p:cNvSpPr>
              <a:spLocks noChangeShapeType="1"/>
            </p:cNvSpPr>
            <p:nvPr/>
          </p:nvSpPr>
          <p:spPr bwMode="auto">
            <a:xfrm>
              <a:off x="2482" y="1990"/>
              <a:ext cx="247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8" name="Line 32"/>
            <p:cNvSpPr>
              <a:spLocks noChangeShapeType="1"/>
            </p:cNvSpPr>
            <p:nvPr/>
          </p:nvSpPr>
          <p:spPr bwMode="auto">
            <a:xfrm>
              <a:off x="940" y="1972"/>
              <a:ext cx="364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9" name="Text Box 33"/>
            <p:cNvSpPr txBox="1">
              <a:spLocks noChangeArrowheads="1"/>
            </p:cNvSpPr>
            <p:nvPr/>
          </p:nvSpPr>
          <p:spPr bwMode="auto">
            <a:xfrm>
              <a:off x="3492" y="2216"/>
              <a:ext cx="79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1" lang="en-US" altLang="ja-JP" sz="1400" dirty="0" smtClean="0">
                  <a:latin typeface="+mn-lt"/>
                  <a:ea typeface="ＭＳ 明朝" pitchFamily="49" charset="-128"/>
                </a:rPr>
                <a:t>Electronic </a:t>
              </a:r>
              <a:r>
                <a:rPr kumimoji="1" lang="en-US" altLang="ja-JP" sz="1400" dirty="0">
                  <a:latin typeface="+mn-lt"/>
                  <a:ea typeface="ＭＳ 明朝" pitchFamily="49" charset="-128"/>
                </a:rPr>
                <a:t>seal</a:t>
              </a:r>
            </a:p>
            <a:p>
              <a:endParaRPr kumimoji="1" lang="en-US" altLang="ja-JP" dirty="0">
                <a:ea typeface="ＭＳ Ｐゴシック" pitchFamily="34" charset="-128"/>
              </a:endParaRPr>
            </a:p>
          </p:txBody>
        </p:sp>
        <p:sp>
          <p:nvSpPr>
            <p:cNvPr id="1048610" name="Line 34"/>
            <p:cNvSpPr>
              <a:spLocks noChangeShapeType="1"/>
            </p:cNvSpPr>
            <p:nvPr/>
          </p:nvSpPr>
          <p:spPr bwMode="auto">
            <a:xfrm flipH="1">
              <a:off x="3230" y="2338"/>
              <a:ext cx="262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1" name="Line 35"/>
            <p:cNvSpPr>
              <a:spLocks noChangeShapeType="1"/>
            </p:cNvSpPr>
            <p:nvPr/>
          </p:nvSpPr>
          <p:spPr bwMode="auto">
            <a:xfrm>
              <a:off x="1380" y="2704"/>
              <a:ext cx="30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2" name="Line 36"/>
            <p:cNvSpPr>
              <a:spLocks noChangeShapeType="1"/>
            </p:cNvSpPr>
            <p:nvPr/>
          </p:nvSpPr>
          <p:spPr bwMode="auto">
            <a:xfrm flipV="1">
              <a:off x="1688" y="2216"/>
              <a:ext cx="1" cy="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3" name="Line 37"/>
            <p:cNvSpPr>
              <a:spLocks noChangeShapeType="1"/>
            </p:cNvSpPr>
            <p:nvPr/>
          </p:nvSpPr>
          <p:spPr bwMode="auto">
            <a:xfrm>
              <a:off x="1688" y="2216"/>
              <a:ext cx="35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4" name="Line 38"/>
            <p:cNvSpPr>
              <a:spLocks noChangeShapeType="1"/>
            </p:cNvSpPr>
            <p:nvPr/>
          </p:nvSpPr>
          <p:spPr bwMode="auto">
            <a:xfrm>
              <a:off x="2216" y="2216"/>
              <a:ext cx="44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5" name="Line 39"/>
            <p:cNvSpPr>
              <a:spLocks noChangeShapeType="1"/>
            </p:cNvSpPr>
            <p:nvPr/>
          </p:nvSpPr>
          <p:spPr bwMode="auto">
            <a:xfrm>
              <a:off x="1688" y="2704"/>
              <a:ext cx="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6" name="Line 40"/>
            <p:cNvSpPr>
              <a:spLocks noChangeShapeType="1"/>
            </p:cNvSpPr>
            <p:nvPr/>
          </p:nvSpPr>
          <p:spPr bwMode="auto">
            <a:xfrm>
              <a:off x="2832" y="2216"/>
              <a:ext cx="2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7" name="Line 41"/>
            <p:cNvSpPr>
              <a:spLocks noChangeShapeType="1"/>
            </p:cNvSpPr>
            <p:nvPr/>
          </p:nvSpPr>
          <p:spPr bwMode="auto">
            <a:xfrm flipH="1">
              <a:off x="3096" y="2216"/>
              <a:ext cx="1" cy="6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8" name="Rectangle 42"/>
            <p:cNvSpPr>
              <a:spLocks noChangeArrowheads="1"/>
            </p:cNvSpPr>
            <p:nvPr/>
          </p:nvSpPr>
          <p:spPr bwMode="auto">
            <a:xfrm>
              <a:off x="2128" y="2582"/>
              <a:ext cx="220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9" name="Rectangle 43"/>
            <p:cNvSpPr>
              <a:spLocks noChangeArrowheads="1"/>
            </p:cNvSpPr>
            <p:nvPr/>
          </p:nvSpPr>
          <p:spPr bwMode="auto">
            <a:xfrm>
              <a:off x="2128" y="2582"/>
              <a:ext cx="88" cy="1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0" name="Rectangle 44"/>
            <p:cNvSpPr>
              <a:spLocks noChangeArrowheads="1"/>
            </p:cNvSpPr>
            <p:nvPr/>
          </p:nvSpPr>
          <p:spPr bwMode="auto">
            <a:xfrm>
              <a:off x="2612" y="2582"/>
              <a:ext cx="220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1" name="Rectangle 45"/>
            <p:cNvSpPr>
              <a:spLocks noChangeArrowheads="1"/>
            </p:cNvSpPr>
            <p:nvPr/>
          </p:nvSpPr>
          <p:spPr bwMode="auto">
            <a:xfrm>
              <a:off x="2612" y="2582"/>
              <a:ext cx="88" cy="1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2" name="Rectangle 46"/>
            <p:cNvSpPr>
              <a:spLocks noChangeArrowheads="1"/>
            </p:cNvSpPr>
            <p:nvPr/>
          </p:nvSpPr>
          <p:spPr bwMode="auto">
            <a:xfrm>
              <a:off x="2832" y="2582"/>
              <a:ext cx="220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3" name="Rectangle 47"/>
            <p:cNvSpPr>
              <a:spLocks noChangeArrowheads="1"/>
            </p:cNvSpPr>
            <p:nvPr/>
          </p:nvSpPr>
          <p:spPr bwMode="auto">
            <a:xfrm>
              <a:off x="2832" y="2582"/>
              <a:ext cx="88" cy="1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4" name="Line 48"/>
            <p:cNvSpPr>
              <a:spLocks noChangeShapeType="1"/>
            </p:cNvSpPr>
            <p:nvPr/>
          </p:nvSpPr>
          <p:spPr bwMode="auto">
            <a:xfrm flipH="1" flipV="1">
              <a:off x="3167" y="2200"/>
              <a:ext cx="4" cy="1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5" name="Line 49"/>
            <p:cNvSpPr>
              <a:spLocks noChangeShapeType="1"/>
            </p:cNvSpPr>
            <p:nvPr/>
          </p:nvSpPr>
          <p:spPr bwMode="auto">
            <a:xfrm flipV="1">
              <a:off x="2852" y="2210"/>
              <a:ext cx="32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6" name="Rectangle 50"/>
            <p:cNvSpPr>
              <a:spLocks noChangeArrowheads="1"/>
            </p:cNvSpPr>
            <p:nvPr/>
          </p:nvSpPr>
          <p:spPr bwMode="auto">
            <a:xfrm>
              <a:off x="1997" y="2743"/>
              <a:ext cx="44" cy="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7" name="Rectangle 51"/>
            <p:cNvSpPr>
              <a:spLocks noChangeArrowheads="1"/>
            </p:cNvSpPr>
            <p:nvPr/>
          </p:nvSpPr>
          <p:spPr bwMode="auto">
            <a:xfrm>
              <a:off x="2217" y="2743"/>
              <a:ext cx="44" cy="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8" name="Rectangle 52"/>
            <p:cNvSpPr>
              <a:spLocks noChangeArrowheads="1"/>
            </p:cNvSpPr>
            <p:nvPr/>
          </p:nvSpPr>
          <p:spPr bwMode="auto">
            <a:xfrm>
              <a:off x="2701" y="2743"/>
              <a:ext cx="44" cy="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9" name="Rectangle 53"/>
            <p:cNvSpPr>
              <a:spLocks noChangeArrowheads="1"/>
            </p:cNvSpPr>
            <p:nvPr/>
          </p:nvSpPr>
          <p:spPr bwMode="auto">
            <a:xfrm>
              <a:off x="2921" y="2743"/>
              <a:ext cx="44" cy="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30" name="Freeform 54"/>
            <p:cNvSpPr>
              <a:spLocks/>
            </p:cNvSpPr>
            <p:nvPr/>
          </p:nvSpPr>
          <p:spPr bwMode="auto">
            <a:xfrm rot="1869261">
              <a:off x="2410" y="2151"/>
              <a:ext cx="126" cy="636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305"/>
                </a:cxn>
                <a:cxn ang="0">
                  <a:pos x="110" y="305"/>
                </a:cxn>
                <a:cxn ang="0">
                  <a:pos x="0" y="610"/>
                </a:cxn>
              </a:cxnLst>
              <a:rect l="0" t="0" r="r" b="b"/>
              <a:pathLst>
                <a:path w="110" h="610">
                  <a:moveTo>
                    <a:pt x="110" y="0"/>
                  </a:moveTo>
                  <a:cubicBezTo>
                    <a:pt x="55" y="127"/>
                    <a:pt x="0" y="254"/>
                    <a:pt x="0" y="305"/>
                  </a:cubicBezTo>
                  <a:cubicBezTo>
                    <a:pt x="0" y="356"/>
                    <a:pt x="110" y="254"/>
                    <a:pt x="110" y="305"/>
                  </a:cubicBezTo>
                  <a:cubicBezTo>
                    <a:pt x="110" y="356"/>
                    <a:pt x="18" y="559"/>
                    <a:pt x="0" y="61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31" name="Freeform 55"/>
            <p:cNvSpPr>
              <a:spLocks/>
            </p:cNvSpPr>
            <p:nvPr/>
          </p:nvSpPr>
          <p:spPr bwMode="auto">
            <a:xfrm rot="-3530739">
              <a:off x="2344" y="2134"/>
              <a:ext cx="125" cy="552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305"/>
                </a:cxn>
                <a:cxn ang="0">
                  <a:pos x="110" y="305"/>
                </a:cxn>
                <a:cxn ang="0">
                  <a:pos x="0" y="610"/>
                </a:cxn>
              </a:cxnLst>
              <a:rect l="0" t="0" r="r" b="b"/>
              <a:pathLst>
                <a:path w="110" h="610">
                  <a:moveTo>
                    <a:pt x="110" y="0"/>
                  </a:moveTo>
                  <a:cubicBezTo>
                    <a:pt x="55" y="127"/>
                    <a:pt x="0" y="254"/>
                    <a:pt x="0" y="305"/>
                  </a:cubicBezTo>
                  <a:cubicBezTo>
                    <a:pt x="0" y="356"/>
                    <a:pt x="110" y="254"/>
                    <a:pt x="110" y="305"/>
                  </a:cubicBezTo>
                  <a:cubicBezTo>
                    <a:pt x="110" y="356"/>
                    <a:pt x="18" y="559"/>
                    <a:pt x="0" y="610"/>
                  </a:cubicBezTo>
                </a:path>
              </a:pathLst>
            </a:custGeom>
            <a:noFill/>
            <a:ln w="19050">
              <a:solidFill>
                <a:srgbClr val="339966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33" name="Freeform 57"/>
            <p:cNvSpPr>
              <a:spLocks/>
            </p:cNvSpPr>
            <p:nvPr/>
          </p:nvSpPr>
          <p:spPr bwMode="auto">
            <a:xfrm rot="-1837141">
              <a:off x="2811" y="2217"/>
              <a:ext cx="91" cy="526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305"/>
                </a:cxn>
                <a:cxn ang="0">
                  <a:pos x="110" y="305"/>
                </a:cxn>
                <a:cxn ang="0">
                  <a:pos x="0" y="610"/>
                </a:cxn>
              </a:cxnLst>
              <a:rect l="0" t="0" r="r" b="b"/>
              <a:pathLst>
                <a:path w="110" h="610">
                  <a:moveTo>
                    <a:pt x="110" y="0"/>
                  </a:moveTo>
                  <a:cubicBezTo>
                    <a:pt x="55" y="127"/>
                    <a:pt x="0" y="254"/>
                    <a:pt x="0" y="305"/>
                  </a:cubicBezTo>
                  <a:cubicBezTo>
                    <a:pt x="0" y="356"/>
                    <a:pt x="110" y="254"/>
                    <a:pt x="110" y="305"/>
                  </a:cubicBezTo>
                  <a:cubicBezTo>
                    <a:pt x="110" y="356"/>
                    <a:pt x="18" y="559"/>
                    <a:pt x="0" y="61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8634" name="Rectangle 58"/>
          <p:cNvSpPr>
            <a:spLocks noChangeArrowheads="1"/>
          </p:cNvSpPr>
          <p:nvPr/>
        </p:nvSpPr>
        <p:spPr bwMode="auto">
          <a:xfrm>
            <a:off x="44450" y="2073275"/>
            <a:ext cx="9144000" cy="25908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 eaLnBrk="1" hangingPunct="1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pPr algn="just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endParaRPr kumimoji="1" lang="en-US" altLang="ja-JP">
              <a:ea typeface="ＭＳ Ｐゴシック" pitchFamily="34" charset="-128"/>
            </a:endParaRPr>
          </a:p>
        </p:txBody>
      </p:sp>
      <p:sp>
        <p:nvSpPr>
          <p:cNvPr id="1048635" name="Rectangle 59"/>
          <p:cNvSpPr>
            <a:spLocks noChangeArrowheads="1"/>
          </p:cNvSpPr>
          <p:nvPr/>
        </p:nvSpPr>
        <p:spPr bwMode="auto">
          <a:xfrm>
            <a:off x="0" y="1303338"/>
            <a:ext cx="9144000" cy="6096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 eaLnBrk="1" hangingPunct="1"/>
            <a:r>
              <a:rPr kumimoji="1" lang="en-US" altLang="ja-JP" sz="1000">
                <a:latin typeface="Times New Roman"/>
                <a:ea typeface="ＭＳ 明朝" pitchFamily="49" charset="-128"/>
              </a:rPr>
              <a:t> </a:t>
            </a:r>
            <a:endParaRPr kumimoji="1" lang="en-US" altLang="ja-JP" sz="1000">
              <a:latin typeface="Century" pitchFamily="18" charset="0"/>
              <a:ea typeface="ＭＳ 明朝" pitchFamily="49" charset="-128"/>
            </a:endParaRPr>
          </a:p>
          <a:p>
            <a:endParaRPr kumimoji="1" lang="en-US" altLang="ja-JP">
              <a:ea typeface="ＭＳ Ｐゴシック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8400" y="2286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Container</a:t>
            </a:r>
            <a:endParaRPr lang="en-US" sz="1400" dirty="0">
              <a:latin typeface="+mn-l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6248400" y="25908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1143000"/>
          </a:xfrm>
        </p:spPr>
        <p:txBody>
          <a:bodyPr/>
          <a:lstStyle/>
          <a:p>
            <a:r>
              <a:rPr lang="en-US" dirty="0" smtClean="0"/>
              <a:t>TC204 Initiative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543800" cy="4419600"/>
          </a:xfrm>
        </p:spPr>
        <p:txBody>
          <a:bodyPr/>
          <a:lstStyle/>
          <a:p>
            <a:r>
              <a:rPr lang="en-US" b="1" dirty="0" smtClean="0"/>
              <a:t>Freight Corridor Management</a:t>
            </a:r>
            <a:endParaRPr lang="en-US" b="1" dirty="0"/>
          </a:p>
        </p:txBody>
      </p:sp>
      <p:pic>
        <p:nvPicPr>
          <p:cNvPr id="49154" name="Picture 2" descr="http://www.worldatlas.com/webimage/countrys/asia/lgcolor/rucolor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772400" cy="4274820"/>
          </a:xfrm>
          <a:prstGeom prst="rect">
            <a:avLst/>
          </a:prstGeom>
          <a:noFill/>
        </p:spPr>
      </p:pic>
      <p:sp>
        <p:nvSpPr>
          <p:cNvPr id="5" name="Arc 4"/>
          <p:cNvSpPr/>
          <p:nvPr/>
        </p:nvSpPr>
        <p:spPr>
          <a:xfrm rot="957314">
            <a:off x="-3155125" y="4042315"/>
            <a:ext cx="9067800" cy="16002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You Know The Modern Stuff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43800" cy="4419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4338" name="Picture 2" descr="http://cdn.ebaumsworld.com/picture/stefanhelton/OldPeop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10" y="2209800"/>
            <a:ext cx="3619748" cy="2894538"/>
          </a:xfrm>
          <a:prstGeom prst="rect">
            <a:avLst/>
          </a:prstGeom>
          <a:noFill/>
        </p:spPr>
      </p:pic>
      <p:pic>
        <p:nvPicPr>
          <p:cNvPr id="14342" name="Picture 6" descr="http://dailystooge.com/wp-content/uploads/2011/06/facebookoldpeop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852" y="1828800"/>
            <a:ext cx="4097534" cy="3276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4343401"/>
            <a:ext cx="3733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FACEBOOK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Am I Doing This Right?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419600"/>
            <a:ext cx="3581400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SMARTPHONE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I Can’t Ever Get BIC on This Thing!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Texas Truism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77200" cy="4419600"/>
          </a:xfrm>
        </p:spPr>
        <p:txBody>
          <a:bodyPr/>
          <a:lstStyle/>
          <a:p>
            <a:r>
              <a:rPr lang="en-US" b="1" dirty="0" smtClean="0"/>
              <a:t>If you find a turtle on a fencepost, you can be sure he didn’t get there by himself</a:t>
            </a:r>
            <a:endParaRPr lang="en-US" b="1" dirty="0"/>
          </a:p>
        </p:txBody>
      </p:sp>
      <p:pic>
        <p:nvPicPr>
          <p:cNvPr id="9218" name="Picture 2" descr="http://drspikecook.com/files/2012/03/postturtle-1fr1wp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3571875" cy="2572646"/>
          </a:xfrm>
          <a:prstGeom prst="rect">
            <a:avLst/>
          </a:prstGeom>
          <a:noFill/>
        </p:spPr>
      </p:pic>
      <p:pic>
        <p:nvPicPr>
          <p:cNvPr id="9220" name="Picture 4" descr="http://www.brokenroseministries.org/Turtle%20on%20a%20fence%20po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71800"/>
            <a:ext cx="2971800" cy="222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TC104 Doesn’t Do It Alone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 have many partners</a:t>
            </a:r>
          </a:p>
          <a:p>
            <a:endParaRPr lang="en-US" dirty="0" smtClean="0"/>
          </a:p>
          <a:p>
            <a:r>
              <a:rPr lang="en-US" sz="3200" b="1" dirty="0" smtClean="0"/>
              <a:t>And BIC has been one of the best!</a:t>
            </a:r>
          </a:p>
          <a:p>
            <a:r>
              <a:rPr lang="en-US" sz="3200" b="1" dirty="0" smtClean="0"/>
              <a:t>Let’s keep doing it – together!</a:t>
            </a:r>
            <a:endParaRPr lang="en-US" sz="3200" b="1" dirty="0"/>
          </a:p>
        </p:txBody>
      </p:sp>
      <p:pic>
        <p:nvPicPr>
          <p:cNvPr id="4" name="Picture 2" descr="D:\Documents and Settings\Jiang Xia\桌面\2008627104042745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t="27100" b="28223"/>
          <a:stretch>
            <a:fillRect/>
          </a:stretch>
        </p:blipFill>
        <p:spPr bwMode="auto">
          <a:xfrm>
            <a:off x="2895600" y="3886200"/>
            <a:ext cx="358754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BIC!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And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sz="6000" b="1" dirty="0" smtClean="0"/>
              <a:t>HAPPY BIRTHDAY!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534400" cy="1143000"/>
          </a:xfrm>
        </p:spPr>
        <p:txBody>
          <a:bodyPr/>
          <a:lstStyle/>
          <a:p>
            <a:r>
              <a:rPr lang="en-US" sz="3400" dirty="0" smtClean="0"/>
              <a:t>I’m From Texas – Things Are Different</a:t>
            </a:r>
            <a:endParaRPr lang="en-US" sz="3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3314" name="Picture 2" descr="http://farm3.static.flickr.com/2484/3937825964_3a974fc8d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4762500" cy="2381250"/>
          </a:xfrm>
          <a:prstGeom prst="rect">
            <a:avLst/>
          </a:prstGeom>
          <a:noFill/>
        </p:spPr>
      </p:pic>
      <p:pic>
        <p:nvPicPr>
          <p:cNvPr id="10242" name="Picture 2" descr="http://upload.wikimedia.org/wikipedia/commons/thumb/2/28/Texascowboys2.jpg/300px-Texascowboys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430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Good Texas Truths…..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4419600"/>
          </a:xfrm>
        </p:spPr>
        <p:txBody>
          <a:bodyPr/>
          <a:lstStyle/>
          <a:p>
            <a:pPr>
              <a:buNone/>
            </a:pPr>
            <a:endParaRPr lang="en-US" b="1" dirty="0"/>
          </a:p>
        </p:txBody>
      </p:sp>
      <p:pic>
        <p:nvPicPr>
          <p:cNvPr id="12294" name="Picture 6" descr="http://www.rockingolonghorns.com/Emperor%27s%20E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48748"/>
            <a:ext cx="5276850" cy="395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Good Presentation Has…..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4419600"/>
          </a:xfrm>
        </p:spPr>
        <p:txBody>
          <a:bodyPr/>
          <a:lstStyle/>
          <a:p>
            <a:r>
              <a:rPr lang="en-US" b="1" dirty="0" smtClean="0"/>
              <a:t>Two Good Points….</a:t>
            </a:r>
            <a:endParaRPr lang="en-US" b="1" dirty="0"/>
          </a:p>
        </p:txBody>
      </p:sp>
      <p:pic>
        <p:nvPicPr>
          <p:cNvPr id="12294" name="Picture 6" descr="http://www.rockingolonghorns.com/Emperor%27s%20E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48748"/>
            <a:ext cx="5276850" cy="3951774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4800600" y="2514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981200" y="22860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Good Presentation Has…..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4419600"/>
          </a:xfrm>
        </p:spPr>
        <p:txBody>
          <a:bodyPr/>
          <a:lstStyle/>
          <a:p>
            <a:r>
              <a:rPr lang="en-US" b="1" dirty="0" smtClean="0"/>
              <a:t>…with </a:t>
            </a:r>
            <a:r>
              <a:rPr lang="en-US" b="1" dirty="0" smtClean="0"/>
              <a:t>a Lot of Bull in Between</a:t>
            </a:r>
            <a:endParaRPr lang="en-US" b="1" dirty="0"/>
          </a:p>
        </p:txBody>
      </p:sp>
      <p:pic>
        <p:nvPicPr>
          <p:cNvPr id="12294" name="Picture 6" descr="http://www.rockingolonghorns.com/Emperor%27s%20E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48748"/>
            <a:ext cx="5276850" cy="3951774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10800000">
            <a:off x="4114800" y="44958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 TC104?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4419600"/>
          </a:xfrm>
        </p:spPr>
        <p:txBody>
          <a:bodyPr/>
          <a:lstStyle/>
          <a:p>
            <a:r>
              <a:rPr lang="en-US" dirty="0" smtClean="0"/>
              <a:t>We Serve the Container </a:t>
            </a:r>
            <a:r>
              <a:rPr lang="en-US" dirty="0" smtClean="0"/>
              <a:t>Industry</a:t>
            </a:r>
          </a:p>
          <a:p>
            <a:endParaRPr lang="en-US" dirty="0" smtClean="0"/>
          </a:p>
          <a:p>
            <a:r>
              <a:rPr lang="en-US" dirty="0" smtClean="0"/>
              <a:t>Serve as a forum to discuss – and ultimately agree on – everything related to containers and container-related equipment</a:t>
            </a:r>
          </a:p>
          <a:p>
            <a:endParaRPr lang="en-US" dirty="0" smtClean="0"/>
          </a:p>
          <a:p>
            <a:r>
              <a:rPr lang="en-US" dirty="0" smtClean="0"/>
              <a:t>Produce documents that precisely describe the agreed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748</Words>
  <Application>Microsoft Office PowerPoint</Application>
  <PresentationFormat>On-screen Show (4:3)</PresentationFormat>
  <Paragraphs>191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スライド</vt:lpstr>
      <vt:lpstr>Container Standardization A Look Forward</vt:lpstr>
      <vt:lpstr>Happy Birthday, BIC</vt:lpstr>
      <vt:lpstr>Not as Good-Looking as You Used to Be</vt:lpstr>
      <vt:lpstr>But You Know The Modern Stuff</vt:lpstr>
      <vt:lpstr>I’m From Texas – Things Are Different</vt:lpstr>
      <vt:lpstr>Many Good Texas Truths…..</vt:lpstr>
      <vt:lpstr>Every Good Presentation Has…..</vt:lpstr>
      <vt:lpstr>Every Good Presentation Has…..</vt:lpstr>
      <vt:lpstr>Why ISO TC104?</vt:lpstr>
      <vt:lpstr>Standards Are Good Things</vt:lpstr>
      <vt:lpstr>Past &amp; Future Standardization</vt:lpstr>
      <vt:lpstr>TC104 Organization  TC104 = Freight Containers</vt:lpstr>
      <vt:lpstr>TC104 Subcommittee 1 -  General Purpose Containers</vt:lpstr>
      <vt:lpstr>Strength, Integrity &amp; Common Dimensions</vt:lpstr>
      <vt:lpstr>Operations in Extreme Conditions</vt:lpstr>
      <vt:lpstr>Creative Modifications</vt:lpstr>
      <vt:lpstr>New Materials &amp; Capabilities</vt:lpstr>
      <vt:lpstr>Carriage on New Ships?</vt:lpstr>
      <vt:lpstr>Or Maybe Without the Ship?</vt:lpstr>
      <vt:lpstr>TC104 Subcommittee 1 -  General Purpose Containers</vt:lpstr>
      <vt:lpstr>Good</vt:lpstr>
      <vt:lpstr>Bad</vt:lpstr>
      <vt:lpstr>Really Bad</vt:lpstr>
      <vt:lpstr>Creative Lifting</vt:lpstr>
      <vt:lpstr>Creative stacking</vt:lpstr>
      <vt:lpstr>TC104 Subcommittee 2 -  Specific Purpose Containers</vt:lpstr>
      <vt:lpstr>Technology Always Changes</vt:lpstr>
      <vt:lpstr>TC104 Subcommittee 2 -  Specific Purpose Containers</vt:lpstr>
      <vt:lpstr>FlexiTanks – Standards Coming</vt:lpstr>
      <vt:lpstr>TC104 Subcommittee 4 -  Identification &amp; Communication</vt:lpstr>
      <vt:lpstr>What’s Ahead for Identification/Markings?</vt:lpstr>
      <vt:lpstr>TC104 Subcommittee 4 -  Identification &amp; Communication</vt:lpstr>
      <vt:lpstr>An Electronics Sandbox</vt:lpstr>
      <vt:lpstr>CTMS – the Newest Initiative</vt:lpstr>
      <vt:lpstr>TC104 Subcommittee 4 -  Identification &amp; Communication</vt:lpstr>
      <vt:lpstr>TC104 Working Group 8 -  Mechanical Seals</vt:lpstr>
      <vt:lpstr>Slide 37</vt:lpstr>
      <vt:lpstr>The Dream of the Logistics World</vt:lpstr>
      <vt:lpstr>TC204 Initiative</vt:lpstr>
      <vt:lpstr>Another Texas Truism</vt:lpstr>
      <vt:lpstr>And TC104 Doesn’t Do It Alone</vt:lpstr>
      <vt:lpstr>Thanks BIC!</vt:lpstr>
    </vt:vector>
  </TitlesOfParts>
  <Company>Transcore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Transcore</dc:creator>
  <cp:lastModifiedBy>dschnacke</cp:lastModifiedBy>
  <cp:revision>113</cp:revision>
  <dcterms:created xsi:type="dcterms:W3CDTF">2007-09-14T19:20:49Z</dcterms:created>
  <dcterms:modified xsi:type="dcterms:W3CDTF">2013-04-23T05:33:44Z</dcterms:modified>
</cp:coreProperties>
</file>