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320" r:id="rId3"/>
    <p:sldId id="331" r:id="rId4"/>
    <p:sldId id="335" r:id="rId5"/>
    <p:sldId id="348" r:id="rId6"/>
    <p:sldId id="351" r:id="rId7"/>
    <p:sldId id="350" r:id="rId8"/>
    <p:sldId id="349" r:id="rId9"/>
    <p:sldId id="346" r:id="rId10"/>
    <p:sldId id="345" r:id="rId11"/>
  </p:sldIdLst>
  <p:sldSz cx="9144000" cy="6858000" type="screen4x3"/>
  <p:notesSz cx="6794500" cy="9982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notesViewPr>
    <p:cSldViewPr>
      <p:cViewPr varScale="1">
        <p:scale>
          <a:sx n="48" d="100"/>
          <a:sy n="48" d="100"/>
        </p:scale>
        <p:origin x="-2988" y="-102"/>
      </p:cViewPr>
      <p:guideLst>
        <p:guide orient="horz" pos="314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3683F-8BC5-48CE-ACF1-C9DC51EFF10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3BBA1D6-BF00-4A0C-9D06-F2883ADE8F01}">
      <dgm:prSet phldrT="[Text]"/>
      <dgm:spPr/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Port</a:t>
          </a:r>
          <a:endParaRPr lang="de-DE" dirty="0">
            <a:solidFill>
              <a:srgbClr val="FF0000"/>
            </a:solidFill>
          </a:endParaRPr>
        </a:p>
      </dgm:t>
    </dgm:pt>
    <dgm:pt modelId="{968EA965-E444-4FA4-8F74-FFB24CAE5ABF}" type="parTrans" cxnId="{79FC73D6-C3C8-493F-B43A-5937317D0F5C}">
      <dgm:prSet/>
      <dgm:spPr/>
      <dgm:t>
        <a:bodyPr/>
        <a:lstStyle/>
        <a:p>
          <a:endParaRPr lang="de-DE"/>
        </a:p>
      </dgm:t>
    </dgm:pt>
    <dgm:pt modelId="{8788FE76-8B9C-4F04-9D98-4136BCF579AC}" type="sibTrans" cxnId="{79FC73D6-C3C8-493F-B43A-5937317D0F5C}">
      <dgm:prSet/>
      <dgm:spPr/>
      <dgm:t>
        <a:bodyPr/>
        <a:lstStyle/>
        <a:p>
          <a:endParaRPr lang="de-DE"/>
        </a:p>
      </dgm:t>
    </dgm:pt>
    <dgm:pt modelId="{05F56881-5505-4D00-A9DC-253528B2B801}">
      <dgm:prSet phldrT="[Text]" custT="1"/>
      <dgm:spPr/>
      <dgm:t>
        <a:bodyPr/>
        <a:lstStyle/>
        <a:p>
          <a:r>
            <a:rPr lang="de-DE" sz="2000" b="1" dirty="0" err="1" smtClean="0">
              <a:solidFill>
                <a:srgbClr val="FF0000"/>
              </a:solidFill>
            </a:rPr>
            <a:t>Ship-pers</a:t>
          </a:r>
          <a:endParaRPr lang="de-DE" sz="2000" b="1" dirty="0">
            <a:solidFill>
              <a:srgbClr val="FF0000"/>
            </a:solidFill>
          </a:endParaRPr>
        </a:p>
      </dgm:t>
    </dgm:pt>
    <dgm:pt modelId="{2C4500F2-7A27-431B-BB4F-D81697364773}" type="parTrans" cxnId="{D3F2D17F-59E3-4B74-872F-E439F35A8955}">
      <dgm:prSet/>
      <dgm:spPr/>
      <dgm:t>
        <a:bodyPr/>
        <a:lstStyle/>
        <a:p>
          <a:endParaRPr lang="de-DE"/>
        </a:p>
      </dgm:t>
    </dgm:pt>
    <dgm:pt modelId="{72FE4AF7-B6B9-4FE8-83C7-DE3C4CAFD724}" type="sibTrans" cxnId="{D3F2D17F-59E3-4B74-872F-E439F35A8955}">
      <dgm:prSet/>
      <dgm:spPr/>
      <dgm:t>
        <a:bodyPr/>
        <a:lstStyle/>
        <a:p>
          <a:endParaRPr lang="de-DE"/>
        </a:p>
      </dgm:t>
    </dgm:pt>
    <dgm:pt modelId="{797AABCF-1896-4F36-BDB2-82443CBEFCBA}">
      <dgm:prSet phldrT="[Text]"/>
      <dgm:spPr/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Access (Road, </a:t>
          </a:r>
          <a:r>
            <a:rPr lang="de-DE" dirty="0" err="1" smtClean="0">
              <a:solidFill>
                <a:srgbClr val="FF0000"/>
              </a:solidFill>
            </a:rPr>
            <a:t>Rail</a:t>
          </a:r>
          <a:r>
            <a:rPr lang="de-DE" dirty="0" smtClean="0">
              <a:solidFill>
                <a:srgbClr val="FF0000"/>
              </a:solidFill>
            </a:rPr>
            <a:t>)</a:t>
          </a:r>
          <a:endParaRPr lang="de-DE" dirty="0">
            <a:solidFill>
              <a:srgbClr val="FF0000"/>
            </a:solidFill>
          </a:endParaRPr>
        </a:p>
      </dgm:t>
    </dgm:pt>
    <dgm:pt modelId="{4F9B23A4-4C5F-4451-80B0-3CF45D8AC2D5}" type="parTrans" cxnId="{EEBB2B6A-809E-4D79-9C63-FCB0D40D7096}">
      <dgm:prSet/>
      <dgm:spPr/>
      <dgm:t>
        <a:bodyPr/>
        <a:lstStyle/>
        <a:p>
          <a:endParaRPr lang="de-DE"/>
        </a:p>
      </dgm:t>
    </dgm:pt>
    <dgm:pt modelId="{E49511FD-4FE4-4AA8-A3A9-219A70226AB6}" type="sibTrans" cxnId="{EEBB2B6A-809E-4D79-9C63-FCB0D40D7096}">
      <dgm:prSet/>
      <dgm:spPr/>
      <dgm:t>
        <a:bodyPr/>
        <a:lstStyle/>
        <a:p>
          <a:endParaRPr lang="de-DE"/>
        </a:p>
      </dgm:t>
    </dgm:pt>
    <dgm:pt modelId="{55D02DA4-B932-4621-8759-D552034EBC08}">
      <dgm:prSet phldrT="[Text]" custT="1"/>
      <dgm:spPr/>
      <dgm:t>
        <a:bodyPr/>
        <a:lstStyle/>
        <a:p>
          <a:r>
            <a:rPr lang="de-DE" sz="1800" b="1" dirty="0" err="1" smtClean="0">
              <a:solidFill>
                <a:srgbClr val="FF0000"/>
              </a:solidFill>
            </a:rPr>
            <a:t>Econo-my</a:t>
          </a:r>
          <a:r>
            <a:rPr lang="de-DE" sz="1800" b="1" dirty="0" smtClean="0">
              <a:solidFill>
                <a:srgbClr val="FF0000"/>
              </a:solidFill>
            </a:rPr>
            <a:t>/</a:t>
          </a:r>
          <a:br>
            <a:rPr lang="de-DE" sz="1800" b="1" dirty="0" smtClean="0">
              <a:solidFill>
                <a:srgbClr val="FF0000"/>
              </a:solidFill>
            </a:rPr>
          </a:br>
          <a:r>
            <a:rPr lang="de-DE" sz="1800" b="1" dirty="0" smtClean="0">
              <a:solidFill>
                <a:srgbClr val="FF0000"/>
              </a:solidFill>
            </a:rPr>
            <a:t> </a:t>
          </a:r>
          <a:r>
            <a:rPr lang="de-DE" sz="1800" b="1" dirty="0" err="1" smtClean="0">
              <a:solidFill>
                <a:srgbClr val="FF0000"/>
              </a:solidFill>
            </a:rPr>
            <a:t>Enviro-ment</a:t>
          </a:r>
          <a:endParaRPr lang="de-DE" sz="1800" b="1" dirty="0"/>
        </a:p>
      </dgm:t>
    </dgm:pt>
    <dgm:pt modelId="{2F268838-832D-4238-97F7-95E727BDF271}" type="parTrans" cxnId="{F2C72A4B-BAB8-4226-B60B-5B630E3D3DE9}">
      <dgm:prSet/>
      <dgm:spPr/>
      <dgm:t>
        <a:bodyPr/>
        <a:lstStyle/>
        <a:p>
          <a:endParaRPr lang="de-DE"/>
        </a:p>
      </dgm:t>
    </dgm:pt>
    <dgm:pt modelId="{F04ED400-10D9-4F99-A153-35755A9E44AC}" type="sibTrans" cxnId="{F2C72A4B-BAB8-4226-B60B-5B630E3D3DE9}">
      <dgm:prSet/>
      <dgm:spPr/>
      <dgm:t>
        <a:bodyPr/>
        <a:lstStyle/>
        <a:p>
          <a:endParaRPr lang="de-DE"/>
        </a:p>
      </dgm:t>
    </dgm:pt>
    <dgm:pt modelId="{F2F7D583-111A-43E4-9C93-9C19C3B1593C}">
      <dgm:prSet phldrT="[Text]" custT="1"/>
      <dgm:spPr/>
      <dgm:t>
        <a:bodyPr/>
        <a:lstStyle/>
        <a:p>
          <a:r>
            <a:rPr lang="de-DE" sz="1800" b="1" dirty="0" err="1" smtClean="0">
              <a:solidFill>
                <a:srgbClr val="FF0000"/>
              </a:solidFill>
            </a:rPr>
            <a:t>Govern-ment</a:t>
          </a:r>
          <a:endParaRPr lang="de-DE" sz="1800" b="1" dirty="0"/>
        </a:p>
      </dgm:t>
    </dgm:pt>
    <dgm:pt modelId="{6BC48464-C0C3-4272-82D8-E47B3B3DEC78}" type="parTrans" cxnId="{AFB81C08-F2B6-448F-AB51-1C22E38710C8}">
      <dgm:prSet/>
      <dgm:spPr/>
      <dgm:t>
        <a:bodyPr/>
        <a:lstStyle/>
        <a:p>
          <a:endParaRPr lang="de-DE"/>
        </a:p>
      </dgm:t>
    </dgm:pt>
    <dgm:pt modelId="{6276873A-DA27-48DB-9A96-EA333FCF4B50}" type="sibTrans" cxnId="{AFB81C08-F2B6-448F-AB51-1C22E38710C8}">
      <dgm:prSet/>
      <dgm:spPr/>
      <dgm:t>
        <a:bodyPr/>
        <a:lstStyle/>
        <a:p>
          <a:endParaRPr lang="de-DE"/>
        </a:p>
      </dgm:t>
    </dgm:pt>
    <dgm:pt modelId="{5ED61374-B5A5-461A-97AA-0E2028A285B0}" type="pres">
      <dgm:prSet presAssocID="{1C43683F-8BC5-48CE-ACF1-C9DC51EFF1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72246D7-D610-4EAB-A8C7-CB491820CC34}" type="pres">
      <dgm:prSet presAssocID="{C3BBA1D6-BF00-4A0C-9D06-F2883ADE8F01}" presName="centerShape" presStyleLbl="node0" presStyleIdx="0" presStyleCnt="1" custScaleX="83052" custScaleY="88647"/>
      <dgm:spPr/>
      <dgm:t>
        <a:bodyPr/>
        <a:lstStyle/>
        <a:p>
          <a:endParaRPr lang="de-DE"/>
        </a:p>
      </dgm:t>
    </dgm:pt>
    <dgm:pt modelId="{CDB39142-1102-4427-AE05-0A263190DB08}" type="pres">
      <dgm:prSet presAssocID="{05F56881-5505-4D00-A9DC-253528B2B8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290F7C-D4E1-47B3-A149-E73FF3FA6CDB}" type="pres">
      <dgm:prSet presAssocID="{05F56881-5505-4D00-A9DC-253528B2B801}" presName="dummy" presStyleCnt="0"/>
      <dgm:spPr/>
    </dgm:pt>
    <dgm:pt modelId="{B7BCCFEF-A416-4AB0-9A72-F6178ADB6003}" type="pres">
      <dgm:prSet presAssocID="{72FE4AF7-B6B9-4FE8-83C7-DE3C4CAFD724}" presName="sibTrans" presStyleLbl="sibTrans2D1" presStyleIdx="0" presStyleCnt="4"/>
      <dgm:spPr/>
      <dgm:t>
        <a:bodyPr/>
        <a:lstStyle/>
        <a:p>
          <a:endParaRPr lang="de-DE"/>
        </a:p>
      </dgm:t>
    </dgm:pt>
    <dgm:pt modelId="{574C34EA-1260-40DA-A0AF-7CAC107981C7}" type="pres">
      <dgm:prSet presAssocID="{797AABCF-1896-4F36-BDB2-82443CBEFCBA}" presName="node" presStyleLbl="node1" presStyleIdx="1" presStyleCnt="4" custScaleX="113020" custScaleY="1197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90B784-9230-4D11-B8A6-8196363B3836}" type="pres">
      <dgm:prSet presAssocID="{797AABCF-1896-4F36-BDB2-82443CBEFCBA}" presName="dummy" presStyleCnt="0"/>
      <dgm:spPr/>
    </dgm:pt>
    <dgm:pt modelId="{2C67C62B-FCE5-49B8-BB80-9179581708E4}" type="pres">
      <dgm:prSet presAssocID="{E49511FD-4FE4-4AA8-A3A9-219A70226AB6}" presName="sibTrans" presStyleLbl="sibTrans2D1" presStyleIdx="1" presStyleCnt="4"/>
      <dgm:spPr/>
      <dgm:t>
        <a:bodyPr/>
        <a:lstStyle/>
        <a:p>
          <a:endParaRPr lang="de-DE"/>
        </a:p>
      </dgm:t>
    </dgm:pt>
    <dgm:pt modelId="{21E7DE2A-A1B6-41F4-8DE9-3152F48E1816}" type="pres">
      <dgm:prSet presAssocID="{55D02DA4-B932-4621-8759-D552034EBC08}" presName="node" presStyleLbl="node1" presStyleIdx="2" presStyleCnt="4" custScaleX="113533" custScaleY="12167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2690C2-7C1B-41B7-B075-BC5BAAA9C907}" type="pres">
      <dgm:prSet presAssocID="{55D02DA4-B932-4621-8759-D552034EBC08}" presName="dummy" presStyleCnt="0"/>
      <dgm:spPr/>
    </dgm:pt>
    <dgm:pt modelId="{2E39533C-511F-479C-8A90-6AEE70C86D28}" type="pres">
      <dgm:prSet presAssocID="{F04ED400-10D9-4F99-A153-35755A9E44AC}" presName="sibTrans" presStyleLbl="sibTrans2D1" presStyleIdx="2" presStyleCnt="4"/>
      <dgm:spPr/>
      <dgm:t>
        <a:bodyPr/>
        <a:lstStyle/>
        <a:p>
          <a:endParaRPr lang="de-DE"/>
        </a:p>
      </dgm:t>
    </dgm:pt>
    <dgm:pt modelId="{99D3264F-E79D-4F18-867A-FA9E944F3D9C}" type="pres">
      <dgm:prSet presAssocID="{F2F7D583-111A-43E4-9C93-9C19C3B1593C}" presName="node" presStyleLbl="node1" presStyleIdx="3" presStyleCnt="4" custScaleX="107912" custScaleY="1213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7DEA98-9D2D-45D3-B775-5C88A46CCECA}" type="pres">
      <dgm:prSet presAssocID="{F2F7D583-111A-43E4-9C93-9C19C3B1593C}" presName="dummy" presStyleCnt="0"/>
      <dgm:spPr/>
    </dgm:pt>
    <dgm:pt modelId="{178D988F-A887-4DAE-917B-8BD943D57661}" type="pres">
      <dgm:prSet presAssocID="{6276873A-DA27-48DB-9A96-EA333FCF4B50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A2F9557F-0842-4C50-9CB8-A9CE7FB7E60D}" type="presOf" srcId="{F04ED400-10D9-4F99-A153-35755A9E44AC}" destId="{2E39533C-511F-479C-8A90-6AEE70C86D28}" srcOrd="0" destOrd="0" presId="urn:microsoft.com/office/officeart/2005/8/layout/radial6"/>
    <dgm:cxn modelId="{1552F6F7-71B9-4AD2-BBAD-B4267E728055}" type="presOf" srcId="{E49511FD-4FE4-4AA8-A3A9-219A70226AB6}" destId="{2C67C62B-FCE5-49B8-BB80-9179581708E4}" srcOrd="0" destOrd="0" presId="urn:microsoft.com/office/officeart/2005/8/layout/radial6"/>
    <dgm:cxn modelId="{19CA3598-AF82-4979-A639-2C29D54D27EB}" type="presOf" srcId="{72FE4AF7-B6B9-4FE8-83C7-DE3C4CAFD724}" destId="{B7BCCFEF-A416-4AB0-9A72-F6178ADB6003}" srcOrd="0" destOrd="0" presId="urn:microsoft.com/office/officeart/2005/8/layout/radial6"/>
    <dgm:cxn modelId="{528F2985-F77C-4117-87DC-3F2F4EA0398E}" type="presOf" srcId="{F2F7D583-111A-43E4-9C93-9C19C3B1593C}" destId="{99D3264F-E79D-4F18-867A-FA9E944F3D9C}" srcOrd="0" destOrd="0" presId="urn:microsoft.com/office/officeart/2005/8/layout/radial6"/>
    <dgm:cxn modelId="{F2C72A4B-BAB8-4226-B60B-5B630E3D3DE9}" srcId="{C3BBA1D6-BF00-4A0C-9D06-F2883ADE8F01}" destId="{55D02DA4-B932-4621-8759-D552034EBC08}" srcOrd="2" destOrd="0" parTransId="{2F268838-832D-4238-97F7-95E727BDF271}" sibTransId="{F04ED400-10D9-4F99-A153-35755A9E44AC}"/>
    <dgm:cxn modelId="{A26579A0-5C13-4E04-BC73-0368718F70E2}" type="presOf" srcId="{55D02DA4-B932-4621-8759-D552034EBC08}" destId="{21E7DE2A-A1B6-41F4-8DE9-3152F48E1816}" srcOrd="0" destOrd="0" presId="urn:microsoft.com/office/officeart/2005/8/layout/radial6"/>
    <dgm:cxn modelId="{F70FC686-1F27-4FFE-8FD4-94E4AB7D0BF4}" type="presOf" srcId="{C3BBA1D6-BF00-4A0C-9D06-F2883ADE8F01}" destId="{E72246D7-D610-4EAB-A8C7-CB491820CC34}" srcOrd="0" destOrd="0" presId="urn:microsoft.com/office/officeart/2005/8/layout/radial6"/>
    <dgm:cxn modelId="{91373345-7C8F-4D7C-AC42-0F5DF14320B2}" type="presOf" srcId="{05F56881-5505-4D00-A9DC-253528B2B801}" destId="{CDB39142-1102-4427-AE05-0A263190DB08}" srcOrd="0" destOrd="0" presId="urn:microsoft.com/office/officeart/2005/8/layout/radial6"/>
    <dgm:cxn modelId="{AFB81C08-F2B6-448F-AB51-1C22E38710C8}" srcId="{C3BBA1D6-BF00-4A0C-9D06-F2883ADE8F01}" destId="{F2F7D583-111A-43E4-9C93-9C19C3B1593C}" srcOrd="3" destOrd="0" parTransId="{6BC48464-C0C3-4272-82D8-E47B3B3DEC78}" sibTransId="{6276873A-DA27-48DB-9A96-EA333FCF4B50}"/>
    <dgm:cxn modelId="{D3F2D17F-59E3-4B74-872F-E439F35A8955}" srcId="{C3BBA1D6-BF00-4A0C-9D06-F2883ADE8F01}" destId="{05F56881-5505-4D00-A9DC-253528B2B801}" srcOrd="0" destOrd="0" parTransId="{2C4500F2-7A27-431B-BB4F-D81697364773}" sibTransId="{72FE4AF7-B6B9-4FE8-83C7-DE3C4CAFD724}"/>
    <dgm:cxn modelId="{79FC73D6-C3C8-493F-B43A-5937317D0F5C}" srcId="{1C43683F-8BC5-48CE-ACF1-C9DC51EFF10E}" destId="{C3BBA1D6-BF00-4A0C-9D06-F2883ADE8F01}" srcOrd="0" destOrd="0" parTransId="{968EA965-E444-4FA4-8F74-FFB24CAE5ABF}" sibTransId="{8788FE76-8B9C-4F04-9D98-4136BCF579AC}"/>
    <dgm:cxn modelId="{EEBB2B6A-809E-4D79-9C63-FCB0D40D7096}" srcId="{C3BBA1D6-BF00-4A0C-9D06-F2883ADE8F01}" destId="{797AABCF-1896-4F36-BDB2-82443CBEFCBA}" srcOrd="1" destOrd="0" parTransId="{4F9B23A4-4C5F-4451-80B0-3CF45D8AC2D5}" sibTransId="{E49511FD-4FE4-4AA8-A3A9-219A70226AB6}"/>
    <dgm:cxn modelId="{2BF1F115-5055-48A4-99FA-34DE24308C1B}" type="presOf" srcId="{1C43683F-8BC5-48CE-ACF1-C9DC51EFF10E}" destId="{5ED61374-B5A5-461A-97AA-0E2028A285B0}" srcOrd="0" destOrd="0" presId="urn:microsoft.com/office/officeart/2005/8/layout/radial6"/>
    <dgm:cxn modelId="{EB45F442-CBA2-44D6-B95C-578B81D020C8}" type="presOf" srcId="{6276873A-DA27-48DB-9A96-EA333FCF4B50}" destId="{178D988F-A887-4DAE-917B-8BD943D57661}" srcOrd="0" destOrd="0" presId="urn:microsoft.com/office/officeart/2005/8/layout/radial6"/>
    <dgm:cxn modelId="{44BCE41E-8CFC-4813-8148-3C543FC07C5A}" type="presOf" srcId="{797AABCF-1896-4F36-BDB2-82443CBEFCBA}" destId="{574C34EA-1260-40DA-A0AF-7CAC107981C7}" srcOrd="0" destOrd="0" presId="urn:microsoft.com/office/officeart/2005/8/layout/radial6"/>
    <dgm:cxn modelId="{CF83C86B-2122-45BE-92C8-E09934AF44A7}" type="presParOf" srcId="{5ED61374-B5A5-461A-97AA-0E2028A285B0}" destId="{E72246D7-D610-4EAB-A8C7-CB491820CC34}" srcOrd="0" destOrd="0" presId="urn:microsoft.com/office/officeart/2005/8/layout/radial6"/>
    <dgm:cxn modelId="{AE03BE5D-6E73-4893-B33A-DB8034A20A8B}" type="presParOf" srcId="{5ED61374-B5A5-461A-97AA-0E2028A285B0}" destId="{CDB39142-1102-4427-AE05-0A263190DB08}" srcOrd="1" destOrd="0" presId="urn:microsoft.com/office/officeart/2005/8/layout/radial6"/>
    <dgm:cxn modelId="{132FEF33-C483-493D-8A46-6360E2162C67}" type="presParOf" srcId="{5ED61374-B5A5-461A-97AA-0E2028A285B0}" destId="{AE290F7C-D4E1-47B3-A149-E73FF3FA6CDB}" srcOrd="2" destOrd="0" presId="urn:microsoft.com/office/officeart/2005/8/layout/radial6"/>
    <dgm:cxn modelId="{EF949059-728D-4FCE-ABBE-853D1E3C8C05}" type="presParOf" srcId="{5ED61374-B5A5-461A-97AA-0E2028A285B0}" destId="{B7BCCFEF-A416-4AB0-9A72-F6178ADB6003}" srcOrd="3" destOrd="0" presId="urn:microsoft.com/office/officeart/2005/8/layout/radial6"/>
    <dgm:cxn modelId="{4485FCA7-63EC-4D5C-A461-3C9137CC3232}" type="presParOf" srcId="{5ED61374-B5A5-461A-97AA-0E2028A285B0}" destId="{574C34EA-1260-40DA-A0AF-7CAC107981C7}" srcOrd="4" destOrd="0" presId="urn:microsoft.com/office/officeart/2005/8/layout/radial6"/>
    <dgm:cxn modelId="{0D23A37C-CEB2-4379-A94F-352DD93CC0EF}" type="presParOf" srcId="{5ED61374-B5A5-461A-97AA-0E2028A285B0}" destId="{DB90B784-9230-4D11-B8A6-8196363B3836}" srcOrd="5" destOrd="0" presId="urn:microsoft.com/office/officeart/2005/8/layout/radial6"/>
    <dgm:cxn modelId="{876716CA-29A6-4F1B-A462-6771F2C7FDF6}" type="presParOf" srcId="{5ED61374-B5A5-461A-97AA-0E2028A285B0}" destId="{2C67C62B-FCE5-49B8-BB80-9179581708E4}" srcOrd="6" destOrd="0" presId="urn:microsoft.com/office/officeart/2005/8/layout/radial6"/>
    <dgm:cxn modelId="{602C9678-F8AE-4AE6-85EA-37EB211B94F7}" type="presParOf" srcId="{5ED61374-B5A5-461A-97AA-0E2028A285B0}" destId="{21E7DE2A-A1B6-41F4-8DE9-3152F48E1816}" srcOrd="7" destOrd="0" presId="urn:microsoft.com/office/officeart/2005/8/layout/radial6"/>
    <dgm:cxn modelId="{89950139-F059-4F0E-9296-39599ABB2307}" type="presParOf" srcId="{5ED61374-B5A5-461A-97AA-0E2028A285B0}" destId="{542690C2-7C1B-41B7-B075-BC5BAAA9C907}" srcOrd="8" destOrd="0" presId="urn:microsoft.com/office/officeart/2005/8/layout/radial6"/>
    <dgm:cxn modelId="{66FF12A0-5CA0-4E33-8BC4-7F6AF01E70E5}" type="presParOf" srcId="{5ED61374-B5A5-461A-97AA-0E2028A285B0}" destId="{2E39533C-511F-479C-8A90-6AEE70C86D28}" srcOrd="9" destOrd="0" presId="urn:microsoft.com/office/officeart/2005/8/layout/radial6"/>
    <dgm:cxn modelId="{B5FA75AA-B678-414F-8F8A-AB7BB52BCCB7}" type="presParOf" srcId="{5ED61374-B5A5-461A-97AA-0E2028A285B0}" destId="{99D3264F-E79D-4F18-867A-FA9E944F3D9C}" srcOrd="10" destOrd="0" presId="urn:microsoft.com/office/officeart/2005/8/layout/radial6"/>
    <dgm:cxn modelId="{D8913905-D29A-4622-87A3-A0F2A1CBDFFF}" type="presParOf" srcId="{5ED61374-B5A5-461A-97AA-0E2028A285B0}" destId="{D97DEA98-9D2D-45D3-B775-5C88A46CCECA}" srcOrd="11" destOrd="0" presId="urn:microsoft.com/office/officeart/2005/8/layout/radial6"/>
    <dgm:cxn modelId="{4CC37760-9130-463C-9521-E59318B8BC88}" type="presParOf" srcId="{5ED61374-B5A5-461A-97AA-0E2028A285B0}" destId="{178D988F-A887-4DAE-917B-8BD943D576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D988F-A887-4DAE-917B-8BD943D57661}">
      <dsp:nvSpPr>
        <dsp:cNvPr id="0" name=""/>
        <dsp:cNvSpPr/>
      </dsp:nvSpPr>
      <dsp:spPr>
        <a:xfrm>
          <a:off x="585581" y="674932"/>
          <a:ext cx="4010773" cy="401077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9533C-511F-479C-8A90-6AEE70C86D28}">
      <dsp:nvSpPr>
        <dsp:cNvPr id="0" name=""/>
        <dsp:cNvSpPr/>
      </dsp:nvSpPr>
      <dsp:spPr>
        <a:xfrm>
          <a:off x="585581" y="674932"/>
          <a:ext cx="4010773" cy="401077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7C62B-FCE5-49B8-BB80-9179581708E4}">
      <dsp:nvSpPr>
        <dsp:cNvPr id="0" name=""/>
        <dsp:cNvSpPr/>
      </dsp:nvSpPr>
      <dsp:spPr>
        <a:xfrm>
          <a:off x="585581" y="674932"/>
          <a:ext cx="4010773" cy="401077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CCFEF-A416-4AB0-9A72-F6178ADB6003}">
      <dsp:nvSpPr>
        <dsp:cNvPr id="0" name=""/>
        <dsp:cNvSpPr/>
      </dsp:nvSpPr>
      <dsp:spPr>
        <a:xfrm>
          <a:off x="585581" y="674932"/>
          <a:ext cx="4010773" cy="401077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246D7-D610-4EAB-A8C7-CB491820CC34}">
      <dsp:nvSpPr>
        <dsp:cNvPr id="0" name=""/>
        <dsp:cNvSpPr/>
      </dsp:nvSpPr>
      <dsp:spPr>
        <a:xfrm>
          <a:off x="1824353" y="1862058"/>
          <a:ext cx="1533231" cy="1636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FF0000"/>
              </a:solidFill>
            </a:rPr>
            <a:t>Port</a:t>
          </a:r>
          <a:endParaRPr lang="de-DE" sz="4100" kern="1200" dirty="0">
            <a:solidFill>
              <a:srgbClr val="FF0000"/>
            </a:solidFill>
          </a:endParaRPr>
        </a:p>
      </dsp:txBody>
      <dsp:txXfrm>
        <a:off x="2048889" y="2101721"/>
        <a:ext cx="1084159" cy="1157194"/>
      </dsp:txXfrm>
    </dsp:sp>
    <dsp:sp modelId="{CDB39142-1102-4427-AE05-0A263190DB08}">
      <dsp:nvSpPr>
        <dsp:cNvPr id="0" name=""/>
        <dsp:cNvSpPr/>
      </dsp:nvSpPr>
      <dsp:spPr>
        <a:xfrm>
          <a:off x="1944830" y="75315"/>
          <a:ext cx="1292276" cy="1292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err="1" smtClean="0">
              <a:solidFill>
                <a:srgbClr val="FF0000"/>
              </a:solidFill>
            </a:rPr>
            <a:t>Ship-pers</a:t>
          </a:r>
          <a:endParaRPr lang="de-DE" sz="2000" b="1" kern="1200" dirty="0">
            <a:solidFill>
              <a:srgbClr val="FF0000"/>
            </a:solidFill>
          </a:endParaRPr>
        </a:p>
      </dsp:txBody>
      <dsp:txXfrm>
        <a:off x="2134079" y="264564"/>
        <a:ext cx="913778" cy="913778"/>
      </dsp:txXfrm>
    </dsp:sp>
    <dsp:sp modelId="{574C34EA-1260-40DA-A0AF-7CAC107981C7}">
      <dsp:nvSpPr>
        <dsp:cNvPr id="0" name=""/>
        <dsp:cNvSpPr/>
      </dsp:nvSpPr>
      <dsp:spPr>
        <a:xfrm>
          <a:off x="3819567" y="1906684"/>
          <a:ext cx="1460531" cy="1547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rgbClr val="FF0000"/>
              </a:solidFill>
            </a:rPr>
            <a:t>Access (Road, </a:t>
          </a:r>
          <a:r>
            <a:rPr lang="de-DE" sz="2300" kern="1200" dirty="0" err="1" smtClean="0">
              <a:solidFill>
                <a:srgbClr val="FF0000"/>
              </a:solidFill>
            </a:rPr>
            <a:t>Rail</a:t>
          </a:r>
          <a:r>
            <a:rPr lang="de-DE" sz="2300" kern="1200" dirty="0" smtClean="0">
              <a:solidFill>
                <a:srgbClr val="FF0000"/>
              </a:solidFill>
            </a:rPr>
            <a:t>)</a:t>
          </a:r>
          <a:endParaRPr lang="de-DE" sz="2300" kern="1200" dirty="0">
            <a:solidFill>
              <a:srgbClr val="FF0000"/>
            </a:solidFill>
          </a:endParaRPr>
        </a:p>
      </dsp:txBody>
      <dsp:txXfrm>
        <a:off x="4033457" y="2133276"/>
        <a:ext cx="1032751" cy="1094084"/>
      </dsp:txXfrm>
    </dsp:sp>
    <dsp:sp modelId="{21E7DE2A-A1B6-41F4-8DE9-3152F48E1816}">
      <dsp:nvSpPr>
        <dsp:cNvPr id="0" name=""/>
        <dsp:cNvSpPr/>
      </dsp:nvSpPr>
      <dsp:spPr>
        <a:xfrm>
          <a:off x="1857388" y="3852982"/>
          <a:ext cx="1467160" cy="1572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err="1" smtClean="0">
              <a:solidFill>
                <a:srgbClr val="FF0000"/>
              </a:solidFill>
            </a:rPr>
            <a:t>Econo-my</a:t>
          </a:r>
          <a:r>
            <a:rPr lang="de-DE" sz="1800" b="1" kern="1200" dirty="0" smtClean="0">
              <a:solidFill>
                <a:srgbClr val="FF0000"/>
              </a:solidFill>
            </a:rPr>
            <a:t>/</a:t>
          </a:r>
          <a:br>
            <a:rPr lang="de-DE" sz="1800" b="1" kern="1200" dirty="0" smtClean="0">
              <a:solidFill>
                <a:srgbClr val="FF0000"/>
              </a:solidFill>
            </a:rPr>
          </a:br>
          <a:r>
            <a:rPr lang="de-DE" sz="1800" b="1" kern="1200" dirty="0" smtClean="0">
              <a:solidFill>
                <a:srgbClr val="FF0000"/>
              </a:solidFill>
            </a:rPr>
            <a:t> </a:t>
          </a:r>
          <a:r>
            <a:rPr lang="de-DE" sz="1800" b="1" kern="1200" dirty="0" err="1" smtClean="0">
              <a:solidFill>
                <a:srgbClr val="FF0000"/>
              </a:solidFill>
            </a:rPr>
            <a:t>Enviro-ment</a:t>
          </a:r>
          <a:endParaRPr lang="de-DE" sz="1800" b="1" kern="1200" dirty="0"/>
        </a:p>
      </dsp:txBody>
      <dsp:txXfrm>
        <a:off x="2072249" y="4083255"/>
        <a:ext cx="1037438" cy="1111857"/>
      </dsp:txXfrm>
    </dsp:sp>
    <dsp:sp modelId="{99D3264F-E79D-4F18-867A-FA9E944F3D9C}">
      <dsp:nvSpPr>
        <dsp:cNvPr id="0" name=""/>
        <dsp:cNvSpPr/>
      </dsp:nvSpPr>
      <dsp:spPr>
        <a:xfrm>
          <a:off x="-65157" y="1896469"/>
          <a:ext cx="1394521" cy="1567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err="1" smtClean="0">
              <a:solidFill>
                <a:srgbClr val="FF0000"/>
              </a:solidFill>
            </a:rPr>
            <a:t>Govern-ment</a:t>
          </a:r>
          <a:endParaRPr lang="de-DE" sz="1800" b="1" kern="1200" dirty="0"/>
        </a:p>
      </dsp:txBody>
      <dsp:txXfrm>
        <a:off x="139066" y="2126053"/>
        <a:ext cx="986075" cy="1108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52B6A8-9BDF-4C58-94F8-24CFC6CB33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016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40275"/>
            <a:ext cx="498475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3725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83725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D06FE6-C3A5-4CF2-9DAD-00B2C0B913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859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8EF14-0186-4FCB-B6BC-30CE7C350955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8EF14-0186-4FCB-B6BC-30CE7C350955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8EF14-0186-4FCB-B6BC-30CE7C350955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588" y="5805488"/>
            <a:ext cx="11287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3429000"/>
            <a:ext cx="7772400" cy="83820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267200"/>
            <a:ext cx="6400800" cy="1752600"/>
          </a:xfrm>
        </p:spPr>
        <p:txBody>
          <a:bodyPr/>
          <a:lstStyle>
            <a:lvl1pPr marL="0" indent="0"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83D3-0BCB-4B55-9D43-7B19FEA43E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1D639-116E-412C-8DAD-385A41C3AA5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38900" y="0"/>
            <a:ext cx="20193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5905500" cy="5181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0"/>
            <a:ext cx="2484437" cy="1103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2" descr="http://www.interreg-messina.org/pictures/EU_project_part-finance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338613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3" y="179388"/>
            <a:ext cx="7596187" cy="4905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0338" y="1123950"/>
            <a:ext cx="8569325" cy="496887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908800" y="66643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476D02-1E7B-4809-97EA-EBDCEC1CDE4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ORT INTEGRATION FINAL LR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263" y="0"/>
            <a:ext cx="33607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ORT INTEGRATION FINAL LR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225" y="0"/>
            <a:ext cx="3660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PORT INTEGRATION FINAL LR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225" y="0"/>
            <a:ext cx="3660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PORT INTEGRATION FINAL LR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225" y="0"/>
            <a:ext cx="3660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F32B-1B93-4B5C-B13D-1B4C0D23F8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25D7-A066-49C0-9333-F1F56A0BE1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5B4F1-30AF-4FC8-B3F4-90C38C0912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 userDrawn="1"/>
        </p:nvGrpSpPr>
        <p:grpSpPr bwMode="auto">
          <a:xfrm>
            <a:off x="0" y="0"/>
            <a:ext cx="9144000" cy="6570663"/>
            <a:chOff x="0" y="0"/>
            <a:chExt cx="5760" cy="4139"/>
          </a:xfrm>
        </p:grpSpPr>
        <p:pic>
          <p:nvPicPr>
            <p:cNvPr id="2" name="Picture 7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5760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8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93" y="3793"/>
              <a:ext cx="51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11D639-116E-412C-8DAD-385A41C3AA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1" r:id="rId5"/>
    <p:sldLayoutId id="2147483818" r:id="rId6"/>
    <p:sldLayoutId id="2147483812" r:id="rId7"/>
    <p:sldLayoutId id="2147483813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133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133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133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133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133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133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133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133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133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tange@bwa.hamburg.de" TargetMode="External"/><Relationship Id="rId2" Type="http://schemas.openxmlformats.org/officeDocument/2006/relationships/hyperlink" Target="http://www.portintegratio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9359E0D5-167B-4E32-8178-2741DD9678CC}" type="slidenum">
              <a:rPr lang="de-DE" smtClean="0"/>
              <a:pPr/>
              <a:t>1</a:t>
            </a:fld>
            <a:endParaRPr lang="de-DE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19"/>
          <p:cNvGrpSpPr>
            <a:grpSpLocks/>
          </p:cNvGrpSpPr>
          <p:nvPr/>
        </p:nvGrpSpPr>
        <p:grpSpPr bwMode="auto">
          <a:xfrm>
            <a:off x="0" y="2857500"/>
            <a:ext cx="9144000" cy="1866900"/>
            <a:chOff x="0" y="1800"/>
            <a:chExt cx="5760" cy="1176"/>
          </a:xfrm>
        </p:grpSpPr>
        <p:sp>
          <p:nvSpPr>
            <p:cNvPr id="11273" name="Rectangle 7"/>
            <p:cNvSpPr>
              <a:spLocks noChangeArrowheads="1"/>
            </p:cNvSpPr>
            <p:nvPr/>
          </p:nvSpPr>
          <p:spPr bwMode="auto">
            <a:xfrm>
              <a:off x="0" y="1968"/>
              <a:ext cx="5760" cy="1008"/>
            </a:xfrm>
            <a:prstGeom prst="rect">
              <a:avLst/>
            </a:prstGeom>
            <a:solidFill>
              <a:srgbClr val="0013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2400">
                <a:solidFill>
                  <a:srgbClr val="00133A"/>
                </a:solidFill>
                <a:latin typeface="Arial" charset="0"/>
              </a:endParaRPr>
            </a:p>
          </p:txBody>
        </p:sp>
        <p:pic>
          <p:nvPicPr>
            <p:cNvPr id="1127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53"/>
              <a:ext cx="5760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Text Box 9"/>
            <p:cNvSpPr txBox="1">
              <a:spLocks noChangeArrowheads="1"/>
            </p:cNvSpPr>
            <p:nvPr/>
          </p:nvSpPr>
          <p:spPr bwMode="auto">
            <a:xfrm>
              <a:off x="0" y="1800"/>
              <a:ext cx="4815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DE" sz="2000" b="1" dirty="0">
                <a:solidFill>
                  <a:srgbClr val="EDEDED"/>
                </a:solidFill>
                <a:latin typeface="Arial" charset="0"/>
              </a:endParaRPr>
            </a:p>
            <a:p>
              <a:pPr>
                <a:lnSpc>
                  <a:spcPts val="2600"/>
                </a:lnSpc>
                <a:defRPr/>
              </a:pPr>
              <a:r>
                <a:rPr lang="en-US" sz="2800" b="1" dirty="0" err="1" smtClean="0">
                  <a:solidFill>
                    <a:schemeClr val="bg1"/>
                  </a:solidFill>
                  <a:latin typeface="+mn-lt"/>
                </a:rPr>
                <a:t>Todays</a:t>
              </a:r>
              <a:r>
                <a:rPr lang="en-US" sz="2800" b="1" dirty="0" smtClean="0">
                  <a:solidFill>
                    <a:schemeClr val="bg1"/>
                  </a:solidFill>
                  <a:latin typeface="+mn-lt"/>
                </a:rPr>
                <a:t> Challenges for transport corridors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US" sz="20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The perspective of the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+mn-lt"/>
                </a:rPr>
                <a:t>Interreg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 IVC project </a:t>
              </a:r>
              <a:br>
                <a:rPr lang="en-US" sz="20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PORT Integration</a:t>
              </a:r>
              <a:r>
                <a:rPr lang="en-US" sz="3600" dirty="0" smtClean="0">
                  <a:solidFill>
                    <a:schemeClr val="bg1"/>
                  </a:solidFill>
                  <a:latin typeface="+mn-lt"/>
                </a:rPr>
                <a:t> </a:t>
              </a:r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167" y="2726"/>
              <a:ext cx="35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de-DE" sz="1400">
                  <a:solidFill>
                    <a:schemeClr val="bg1"/>
                  </a:solidFill>
                  <a:latin typeface="Arial" charset="0"/>
                </a:rPr>
                <a:t>Michael </a:t>
              </a:r>
              <a:r>
                <a:rPr lang="de-DE" sz="1400" smtClean="0">
                  <a:solidFill>
                    <a:schemeClr val="bg1"/>
                  </a:solidFill>
                  <a:latin typeface="Arial" charset="0"/>
                </a:rPr>
                <a:t>Stange</a:t>
              </a:r>
              <a:endParaRPr lang="de-DE" sz="1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1269" name="Picture 15" descr="PORT INTEGRATION FINAL L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1775" y="0"/>
            <a:ext cx="25622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http://www.unige.ch/recherche/euresearch/AutresprogrammesRTD/INTERREG/InterregIV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685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 descr="http://www.interreg-messina.org/pictures/EU_project_part-financ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6086986"/>
            <a:ext cx="2339752" cy="7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tangeMi\Desktop\Bild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37504"/>
            <a:ext cx="4443984" cy="92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448550" cy="457200"/>
          </a:xfrm>
        </p:spPr>
        <p:txBody>
          <a:bodyPr/>
          <a:lstStyle/>
          <a:p>
            <a:pPr algn="l" eaLnBrk="1" hangingPunct="1"/>
            <a:r>
              <a:rPr lang="de-DE" b="1" smtClean="0"/>
              <a:t>	Contact</a:t>
            </a:r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4348" y="908720"/>
            <a:ext cx="7688290" cy="6193755"/>
          </a:xfrm>
          <a:noFill/>
        </p:spPr>
        <p:txBody>
          <a:bodyPr/>
          <a:lstStyle/>
          <a:p>
            <a:pPr marL="0" indent="0" eaLnBrk="1" hangingPunct="1"/>
            <a:endParaRPr lang="de-DE" sz="2000" dirty="0" smtClean="0"/>
          </a:p>
          <a:p>
            <a:pPr marL="0" indent="0" algn="ctr" eaLnBrk="1" hangingPunct="1"/>
            <a:endParaRPr lang="de-DE" sz="2400" b="1" dirty="0" smtClean="0"/>
          </a:p>
          <a:p>
            <a:pPr marL="0" indent="0" algn="ctr" eaLnBrk="1" hangingPunct="1"/>
            <a:endParaRPr lang="de-DE" sz="2400" b="1" dirty="0" smtClean="0"/>
          </a:p>
          <a:p>
            <a:pPr marL="0" indent="0" algn="ctr" eaLnBrk="1" hangingPunct="1"/>
            <a:r>
              <a:rPr lang="de-DE" sz="2400" b="1" dirty="0" err="1" smtClean="0"/>
              <a:t>Thank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you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attention</a:t>
            </a:r>
            <a:r>
              <a:rPr lang="de-DE" sz="2400" b="1" dirty="0" smtClean="0"/>
              <a:t>.</a:t>
            </a:r>
          </a:p>
          <a:p>
            <a:pPr marL="0" indent="0" algn="ctr" eaLnBrk="1" hangingPunct="1"/>
            <a:r>
              <a:rPr lang="de-DE" sz="2400" b="1" dirty="0" err="1" smtClean="0"/>
              <a:t>Please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visit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webpage</a:t>
            </a:r>
            <a:r>
              <a:rPr lang="de-DE" sz="2400" b="1" dirty="0" smtClean="0"/>
              <a:t>:</a:t>
            </a:r>
          </a:p>
          <a:p>
            <a:pPr marL="0" indent="0" algn="ctr" eaLnBrk="1" hangingPunct="1"/>
            <a:r>
              <a:rPr lang="en-US" sz="2400" dirty="0" smtClean="0">
                <a:hlinkClick r:id="rId2"/>
              </a:rPr>
              <a:t>http://www.portintegration.eu/</a:t>
            </a:r>
            <a:endParaRPr lang="de-DE" sz="1400" dirty="0" smtClean="0"/>
          </a:p>
          <a:p>
            <a:pPr marL="0" indent="0" algn="ctr" eaLnBrk="1" hangingPunct="1">
              <a:spcBef>
                <a:spcPct val="0"/>
              </a:spcBef>
            </a:pPr>
            <a:endParaRPr lang="en-US" sz="1800" dirty="0" smtClean="0"/>
          </a:p>
          <a:p>
            <a:pPr marL="0" indent="0" algn="ctr" eaLnBrk="1" hangingPunct="1">
              <a:spcBef>
                <a:spcPct val="0"/>
              </a:spcBef>
            </a:pPr>
            <a:endParaRPr lang="en-US" sz="1800" dirty="0" smtClean="0"/>
          </a:p>
          <a:p>
            <a:pPr marL="0" indent="0" algn="ctr" eaLnBrk="1" hangingPunct="1">
              <a:spcBef>
                <a:spcPct val="0"/>
              </a:spcBef>
            </a:pPr>
            <a:endParaRPr lang="en-US" sz="1800" dirty="0" smtClean="0"/>
          </a:p>
          <a:p>
            <a:pPr marL="0" indent="0" algn="ctr" eaLnBrk="1" hangingPunct="1">
              <a:spcBef>
                <a:spcPct val="0"/>
              </a:spcBef>
            </a:pPr>
            <a:r>
              <a:rPr lang="en-US" sz="1800" dirty="0" smtClean="0"/>
              <a:t>Michael Stange</a:t>
            </a:r>
            <a:br>
              <a:rPr lang="en-US" sz="1800" dirty="0" smtClean="0"/>
            </a:br>
            <a:r>
              <a:rPr lang="en-US" sz="1100" dirty="0" smtClean="0"/>
              <a:t>Free and Hanseatic City of Hamburg</a:t>
            </a:r>
          </a:p>
          <a:p>
            <a:pPr marL="0" indent="0" algn="ctr" eaLnBrk="1" hangingPunct="1">
              <a:spcBef>
                <a:spcPct val="0"/>
              </a:spcBef>
            </a:pPr>
            <a:r>
              <a:rPr lang="en-US" sz="1100" dirty="0" smtClean="0"/>
              <a:t>Ministry for Economy, Transport and Innovation</a:t>
            </a:r>
            <a:br>
              <a:rPr lang="en-US" sz="1100" dirty="0" smtClean="0"/>
            </a:br>
            <a:r>
              <a:rPr lang="en-US" sz="1100" dirty="0" smtClean="0"/>
              <a:t>Tel.: +4940 4 28 41 2234</a:t>
            </a:r>
          </a:p>
          <a:p>
            <a:pPr marL="0" indent="0" algn="ctr" eaLnBrk="1" hangingPunct="1">
              <a:spcBef>
                <a:spcPct val="0"/>
              </a:spcBef>
            </a:pPr>
            <a:r>
              <a:rPr lang="en-US" sz="1100" dirty="0" smtClean="0"/>
              <a:t>E-mail: </a:t>
            </a:r>
            <a:r>
              <a:rPr lang="en-US" sz="1100" dirty="0" smtClean="0">
                <a:hlinkClick r:id="rId3"/>
              </a:rPr>
              <a:t>Michael.Stange@bwvi.hamburg.de</a:t>
            </a:r>
            <a:endParaRPr lang="en-US" sz="1100" dirty="0" smtClean="0"/>
          </a:p>
          <a:p>
            <a:pPr marL="0" indent="0" algn="ctr" eaLnBrk="1" hangingPunct="1">
              <a:spcBef>
                <a:spcPct val="0"/>
              </a:spcBef>
            </a:pP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</p:txBody>
      </p:sp>
      <p:pic>
        <p:nvPicPr>
          <p:cNvPr id="26629" name="Picture 12" descr="http://www.unige.ch/recherche/euresearch/AutresprogrammesRTD/INTERREG/InterregIV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5627688"/>
            <a:ext cx="226853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PORT INTEGRATION FINAL L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0"/>
            <a:ext cx="3995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interreg-messina.org/pictures/EU_project_part-financ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949280"/>
            <a:ext cx="2339752" cy="7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b="1" dirty="0" smtClean="0"/>
              <a:t>   Agenda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34430" cy="475297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AutoNum type="arabicPeriod"/>
            </a:pPr>
            <a:endParaRPr lang="de-DE" sz="2000" dirty="0" smtClean="0"/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endParaRPr lang="de-DE" sz="2000" dirty="0" smtClean="0"/>
          </a:p>
          <a:p>
            <a:pPr marL="457200" indent="-457200" eaLnBrk="1" hangingPunct="1">
              <a:spcBef>
                <a:spcPts val="0"/>
              </a:spcBef>
              <a:buFontTx/>
              <a:buAutoNum type="arabicPeriod"/>
            </a:pPr>
            <a:r>
              <a:rPr lang="de-DE" sz="2000" b="1" dirty="0" smtClean="0"/>
              <a:t>Approach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Port Integration Project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rabicPeriod"/>
            </a:pPr>
            <a:endParaRPr lang="de-DE" sz="2000" b="1" dirty="0" smtClean="0"/>
          </a:p>
          <a:p>
            <a:pPr marL="457200" indent="-457200" eaLnBrk="1" hangingPunct="1">
              <a:spcBef>
                <a:spcPts val="0"/>
              </a:spcBef>
              <a:buFontTx/>
              <a:buAutoNum type="arabicPeriod"/>
            </a:pPr>
            <a:r>
              <a:rPr lang="fr-FR" sz="2000" b="1" dirty="0" err="1" smtClean="0"/>
              <a:t>Success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factors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sustainable</a:t>
            </a:r>
            <a:r>
              <a:rPr lang="fr-FR" sz="2000" b="1" dirty="0" smtClean="0"/>
              <a:t> transport </a:t>
            </a:r>
            <a:r>
              <a:rPr lang="fr-FR" sz="2000" b="1" dirty="0" err="1" smtClean="0"/>
              <a:t>corridords</a:t>
            </a:r>
            <a:endParaRPr lang="fr-FR" sz="2000" b="1" dirty="0" smtClean="0"/>
          </a:p>
          <a:p>
            <a:pPr marL="457200" indent="-457200" eaLnBrk="1" hangingPunct="1">
              <a:spcBef>
                <a:spcPts val="0"/>
              </a:spcBef>
              <a:buFontTx/>
              <a:buAutoNum type="arabicPeriod"/>
            </a:pPr>
            <a:endParaRPr lang="de-DE" sz="2000" b="1" dirty="0" smtClean="0"/>
          </a:p>
          <a:p>
            <a:pPr marL="457200" indent="-457200" eaLnBrk="1" hangingPunct="1">
              <a:spcBef>
                <a:spcPts val="0"/>
              </a:spcBef>
              <a:buFontTx/>
              <a:buAutoNum type="arabicPeriod"/>
            </a:pPr>
            <a:r>
              <a:rPr lang="de-DE" sz="2000" b="1" dirty="0" smtClean="0"/>
              <a:t>Strategic </a:t>
            </a:r>
            <a:r>
              <a:rPr lang="de-DE" sz="2000" b="1" dirty="0" err="1" smtClean="0"/>
              <a:t>options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recommended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Port Integration </a:t>
            </a:r>
            <a:r>
              <a:rPr lang="de-DE" sz="2000" b="1" dirty="0" err="1" smtClean="0"/>
              <a:t>project</a:t>
            </a:r>
            <a:endParaRPr lang="de-DE" sz="2000" b="1" dirty="0" smtClean="0"/>
          </a:p>
          <a:p>
            <a:pPr marL="457200" indent="-457200" eaLnBrk="1" hangingPunct="1">
              <a:spcBef>
                <a:spcPts val="0"/>
              </a:spcBef>
              <a:buFontTx/>
              <a:buAutoNum type="arabicPeriod"/>
            </a:pPr>
            <a:endParaRPr lang="de-DE" sz="2000" b="1" dirty="0" smtClean="0"/>
          </a:p>
          <a:p>
            <a:pPr marL="457200" indent="-457200" eaLnBrk="1" hangingPunct="1">
              <a:spcBef>
                <a:spcPts val="0"/>
              </a:spcBef>
              <a:buFontTx/>
              <a:buAutoNum type="arabicPeriod"/>
            </a:pPr>
            <a:r>
              <a:rPr lang="de-DE" sz="2000" b="1" dirty="0" err="1" smtClean="0"/>
              <a:t>Good</a:t>
            </a:r>
            <a:r>
              <a:rPr lang="de-DE" sz="2000" b="1" dirty="0" smtClean="0"/>
              <a:t> Practices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Port Integration </a:t>
            </a:r>
            <a:r>
              <a:rPr lang="de-DE" sz="2000" b="1" dirty="0" err="1" smtClean="0"/>
              <a:t>project</a:t>
            </a:r>
            <a:endParaRPr lang="de-DE" sz="2000" b="1" dirty="0" smtClean="0"/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endParaRPr lang="de-DE" sz="2000" dirty="0" smtClean="0"/>
          </a:p>
        </p:txBody>
      </p:sp>
      <p:pic>
        <p:nvPicPr>
          <p:cNvPr id="4" name="Picture 12" descr="http://www.unige.ch/recherche/euresearch/AutresprogrammesRTD/INTERREG/InterregI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5705475"/>
            <a:ext cx="2124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7105650" cy="981075"/>
          </a:xfrm>
        </p:spPr>
        <p:txBody>
          <a:bodyPr/>
          <a:lstStyle/>
          <a:p>
            <a:pPr marL="457200" indent="-457200" algn="l" eaLnBrk="1" hangingPunct="1">
              <a:spcBef>
                <a:spcPts val="0"/>
              </a:spcBef>
            </a:pPr>
            <a:r>
              <a:rPr lang="de-DE" sz="2000" b="1" dirty="0" smtClean="0"/>
              <a:t>Approach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Port Integration Project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05800" cy="4606925"/>
          </a:xfrm>
        </p:spPr>
        <p:txBody>
          <a:bodyPr/>
          <a:lstStyle/>
          <a:p>
            <a:pPr>
              <a:buFontTx/>
              <a:buChar char="•"/>
            </a:pPr>
            <a:endParaRPr lang="en-US" sz="2000" dirty="0" smtClean="0"/>
          </a:p>
          <a:p>
            <a:pPr>
              <a:tabLst>
                <a:tab pos="625475" algn="l"/>
              </a:tabLst>
            </a:pPr>
            <a:r>
              <a:rPr lang="en-US" sz="2000" b="1" dirty="0" smtClean="0"/>
              <a:t>   </a:t>
            </a:r>
            <a:endParaRPr lang="de-DE" sz="2000" b="1" dirty="0" smtClean="0"/>
          </a:p>
        </p:txBody>
      </p:sp>
      <p:pic>
        <p:nvPicPr>
          <p:cNvPr id="1026" name="Picture 2" descr="C:\Users\StangeMi\AppData\Local\Microsoft\Windows\Temporary Internet Files\Content.Outlook\UWSH1RHC\2008-07-08-luftbilder-ml-0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graphicFrame>
        <p:nvGraphicFramePr>
          <p:cNvPr id="5" name="Diagramm 4"/>
          <p:cNvGraphicFramePr/>
          <p:nvPr/>
        </p:nvGraphicFramePr>
        <p:xfrm>
          <a:off x="214282" y="1000108"/>
          <a:ext cx="5214942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hteck 1"/>
          <p:cNvSpPr/>
          <p:nvPr/>
        </p:nvSpPr>
        <p:spPr bwMode="auto">
          <a:xfrm>
            <a:off x="6588224" y="1000108"/>
            <a:ext cx="2448272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000" b="1" dirty="0">
                <a:latin typeface="+mj-lt"/>
              </a:rPr>
              <a:t>Port Integration:</a:t>
            </a:r>
            <a:r>
              <a:rPr lang="de-DE" sz="1000" dirty="0">
                <a:latin typeface="+mj-lt"/>
              </a:rPr>
              <a:t> </a:t>
            </a:r>
            <a:br>
              <a:rPr lang="de-DE" sz="1000" dirty="0">
                <a:latin typeface="+mj-lt"/>
              </a:rPr>
            </a:br>
            <a:r>
              <a:rPr lang="de-DE" sz="1000" dirty="0">
                <a:latin typeface="+mj-lt"/>
              </a:rPr>
              <a:t>- </a:t>
            </a:r>
            <a:r>
              <a:rPr lang="de-DE" sz="1000" dirty="0" err="1">
                <a:latin typeface="+mj-lt"/>
              </a:rPr>
              <a:t>Identification</a:t>
            </a:r>
            <a:r>
              <a:rPr lang="de-DE" sz="1000" dirty="0">
                <a:latin typeface="+mj-lt"/>
              </a:rPr>
              <a:t>, </a:t>
            </a:r>
            <a:r>
              <a:rPr lang="de-DE" sz="1000" dirty="0" err="1">
                <a:latin typeface="+mj-lt"/>
              </a:rPr>
              <a:t>exchange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and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transfer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smtClean="0">
                <a:latin typeface="+mj-lt"/>
              </a:rPr>
              <a:t>of</a:t>
            </a:r>
            <a:br>
              <a:rPr lang="de-DE" sz="1000" dirty="0" smtClean="0">
                <a:latin typeface="+mj-lt"/>
              </a:rPr>
            </a:br>
            <a:r>
              <a:rPr lang="de-DE" sz="1000" dirty="0" smtClean="0">
                <a:latin typeface="+mj-lt"/>
              </a:rPr>
              <a:t>  </a:t>
            </a:r>
            <a:r>
              <a:rPr lang="de-DE" sz="1000" dirty="0" err="1" smtClean="0">
                <a:latin typeface="+mj-lt"/>
              </a:rPr>
              <a:t>Good</a:t>
            </a:r>
            <a:r>
              <a:rPr lang="de-DE" sz="1000" dirty="0" smtClean="0">
                <a:latin typeface="+mj-lt"/>
              </a:rPr>
              <a:t> Practices </a:t>
            </a:r>
            <a:r>
              <a:rPr lang="de-DE" sz="1000" dirty="0">
                <a:latin typeface="+mj-lt"/>
              </a:rPr>
              <a:t>in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transport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sector</a:t>
            </a:r>
            <a:r>
              <a:rPr lang="de-DE" sz="1000" dirty="0">
                <a:latin typeface="+mj-lt"/>
              </a:rPr>
              <a:t>.</a:t>
            </a:r>
            <a:br>
              <a:rPr lang="de-DE" sz="1000" dirty="0">
                <a:latin typeface="+mj-lt"/>
              </a:rPr>
            </a:br>
            <a:r>
              <a:rPr lang="de-DE" sz="1000" dirty="0">
                <a:latin typeface="+mj-lt"/>
              </a:rPr>
              <a:t>- </a:t>
            </a:r>
            <a:r>
              <a:rPr lang="de-DE" sz="1000" dirty="0" err="1">
                <a:latin typeface="+mj-lt"/>
              </a:rPr>
              <a:t>Concentration</a:t>
            </a:r>
            <a:r>
              <a:rPr lang="de-DE" sz="1000" dirty="0">
                <a:latin typeface="+mj-lt"/>
              </a:rPr>
              <a:t> on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transport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chain</a:t>
            </a:r>
            <a:r>
              <a:rPr lang="de-DE" sz="1000" dirty="0">
                <a:latin typeface="+mj-lt"/>
              </a:rPr>
              <a:t> </a:t>
            </a:r>
            <a:endParaRPr lang="de-DE" sz="1000" dirty="0" smtClean="0">
              <a:latin typeface="+mj-lt"/>
            </a:endParaRPr>
          </a:p>
          <a:p>
            <a:r>
              <a:rPr lang="de-DE" sz="1000" dirty="0">
                <a:latin typeface="+mj-lt"/>
              </a:rPr>
              <a:t> </a:t>
            </a:r>
            <a:r>
              <a:rPr lang="de-DE" sz="1000" dirty="0" smtClean="0">
                <a:latin typeface="+mj-lt"/>
              </a:rPr>
              <a:t> </a:t>
            </a:r>
            <a:r>
              <a:rPr lang="de-DE" sz="1000" dirty="0" err="1" smtClean="0">
                <a:latin typeface="+mj-lt"/>
              </a:rPr>
              <a:t>as</a:t>
            </a:r>
            <a:r>
              <a:rPr lang="de-DE" sz="1000" dirty="0" smtClean="0">
                <a:latin typeface="+mj-lt"/>
              </a:rPr>
              <a:t> a </a:t>
            </a:r>
            <a:r>
              <a:rPr lang="de-DE" sz="1000" dirty="0" err="1" smtClean="0">
                <a:latin typeface="+mj-lt"/>
              </a:rPr>
              <a:t>whole</a:t>
            </a:r>
            <a:r>
              <a:rPr lang="de-DE" sz="1000" dirty="0" smtClean="0">
                <a:latin typeface="+mj-lt"/>
              </a:rPr>
              <a:t> </a:t>
            </a:r>
            <a:r>
              <a:rPr lang="de-DE" sz="1000" dirty="0">
                <a:latin typeface="+mj-lt"/>
              </a:rPr>
              <a:t>(incl. </a:t>
            </a:r>
            <a:r>
              <a:rPr lang="de-DE" sz="1000" dirty="0" smtClean="0">
                <a:latin typeface="+mj-lt"/>
              </a:rPr>
              <a:t>maritime/</a:t>
            </a:r>
            <a:r>
              <a:rPr lang="de-DE" sz="1000" dirty="0" err="1" smtClean="0">
                <a:latin typeface="+mj-lt"/>
              </a:rPr>
              <a:t>hinterland</a:t>
            </a:r>
            <a:r>
              <a:rPr lang="de-DE" sz="1000" dirty="0" smtClean="0">
                <a:latin typeface="+mj-lt"/>
              </a:rPr>
              <a:t/>
            </a:r>
            <a:br>
              <a:rPr lang="de-DE" sz="1000" dirty="0" smtClean="0">
                <a:latin typeface="+mj-lt"/>
              </a:rPr>
            </a:br>
            <a:r>
              <a:rPr lang="de-DE" sz="1000" dirty="0" smtClean="0">
                <a:latin typeface="+mj-lt"/>
              </a:rPr>
              <a:t>  </a:t>
            </a:r>
            <a:r>
              <a:rPr lang="de-DE" sz="1000" dirty="0" err="1" smtClean="0">
                <a:latin typeface="+mj-lt"/>
              </a:rPr>
              <a:t>transport</a:t>
            </a:r>
            <a:r>
              <a:rPr lang="de-DE" sz="1000" dirty="0" smtClean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and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 smtClean="0">
                <a:latin typeface="+mj-lt"/>
              </a:rPr>
              <a:t>combination</a:t>
            </a:r>
            <a:r>
              <a:rPr lang="de-DE" sz="1000" dirty="0" smtClean="0">
                <a:latin typeface="+mj-lt"/>
              </a:rPr>
              <a:t> of relevant</a:t>
            </a:r>
          </a:p>
          <a:p>
            <a:r>
              <a:rPr lang="de-DE" sz="1000" dirty="0">
                <a:latin typeface="+mj-lt"/>
              </a:rPr>
              <a:t> </a:t>
            </a:r>
            <a:r>
              <a:rPr lang="de-DE" sz="1000" dirty="0" smtClean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strategies</a:t>
            </a:r>
            <a:endParaRPr lang="de-DE" sz="1000" dirty="0"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24750" cy="981075"/>
          </a:xfrm>
        </p:spPr>
        <p:txBody>
          <a:bodyPr/>
          <a:lstStyle/>
          <a:p>
            <a:pPr algn="l"/>
            <a:r>
              <a:rPr lang="de-DE" sz="1600" b="1" dirty="0" smtClean="0"/>
              <a:t>Selected </a:t>
            </a:r>
            <a:r>
              <a:rPr lang="de-DE" sz="1600" b="1" dirty="0" err="1" smtClean="0"/>
              <a:t>Corridors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en-US" b="1" dirty="0" smtClean="0"/>
              <a:t> </a:t>
            </a:r>
            <a:endParaRPr lang="de-DE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0" y="692696"/>
            <a:ext cx="9144000" cy="164536"/>
          </a:xfrm>
        </p:spPr>
        <p:txBody>
          <a:bodyPr/>
          <a:lstStyle/>
          <a:p>
            <a:pPr>
              <a:buFontTx/>
              <a:buChar char="•"/>
            </a:pPr>
            <a:endParaRPr lang="de-DE" sz="2000" b="1" dirty="0" smtClean="0"/>
          </a:p>
        </p:txBody>
      </p:sp>
      <p:pic>
        <p:nvPicPr>
          <p:cNvPr id="4" name="Picture 12" descr="http://www.unige.ch/recherche/euresearch/AutresprogrammesRTD/INTERREG/InterregI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05475"/>
            <a:ext cx="2124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25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908800" y="6664325"/>
            <a:ext cx="2133600" cy="476250"/>
          </a:xfrm>
          <a:prstGeom prst="rect">
            <a:avLst/>
          </a:prstGeom>
        </p:spPr>
        <p:txBody>
          <a:bodyPr/>
          <a:lstStyle/>
          <a:p>
            <a:fld id="{C3943867-8C53-4AC5-93A8-94667BCEFA4B}" type="slidenum">
              <a:rPr lang="de-DE"/>
              <a:pPr/>
              <a:t>5</a:t>
            </a:fld>
            <a:endParaRPr lang="de-DE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fr-FR" sz="2000" b="1" dirty="0" err="1" smtClean="0"/>
              <a:t>Success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factors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sustainable</a:t>
            </a:r>
            <a:r>
              <a:rPr lang="fr-FR" sz="2000" b="1" dirty="0" smtClean="0"/>
              <a:t> transport </a:t>
            </a:r>
            <a:br>
              <a:rPr lang="fr-FR" sz="2000" b="1" dirty="0" smtClean="0"/>
            </a:br>
            <a:r>
              <a:rPr lang="fr-FR" sz="2000" b="1" dirty="0" err="1" smtClean="0"/>
              <a:t>corridords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endParaRPr lang="en-GB" sz="2000" b="1" dirty="0"/>
          </a:p>
        </p:txBody>
      </p:sp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0" y="1357298"/>
            <a:ext cx="9167580" cy="5214974"/>
          </a:xfrm>
          <a:prstGeom prst="rect">
            <a:avLst/>
          </a:prstGeom>
          <a:noFill/>
        </p:spPr>
      </p:pic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468313" y="1076325"/>
            <a:ext cx="8135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1600" b="1" dirty="0" smtClean="0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541338" y="5241925"/>
            <a:ext cx="2305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"/>
              <a:t>Source: Port of Rotterdam.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24750" cy="981075"/>
          </a:xfrm>
        </p:spPr>
        <p:txBody>
          <a:bodyPr/>
          <a:lstStyle/>
          <a:p>
            <a:pPr algn="l"/>
            <a:r>
              <a:rPr lang="de-DE" sz="2000" b="1" dirty="0" err="1" smtClean="0"/>
              <a:t>Stekeholder</a:t>
            </a:r>
            <a:r>
              <a:rPr lang="de-DE" sz="2000" b="1" dirty="0" smtClean="0"/>
              <a:t> Analysis/</a:t>
            </a:r>
            <a:r>
              <a:rPr lang="de-DE" sz="2000" b="1" dirty="0" err="1" smtClean="0"/>
              <a:t>roadmap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conflicts</a:t>
            </a:r>
            <a:r>
              <a:rPr lang="en-US" b="1" dirty="0" smtClean="0"/>
              <a:t> </a:t>
            </a:r>
            <a:endParaRPr lang="de-DE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57232"/>
            <a:ext cx="9144000" cy="214314"/>
          </a:xfrm>
        </p:spPr>
        <p:txBody>
          <a:bodyPr/>
          <a:lstStyle/>
          <a:p>
            <a:pPr>
              <a:buFontTx/>
              <a:buChar char="•"/>
            </a:pPr>
            <a:endParaRPr lang="de-DE" sz="2000" b="1" dirty="0" smtClean="0"/>
          </a:p>
        </p:txBody>
      </p:sp>
      <p:pic>
        <p:nvPicPr>
          <p:cNvPr id="4" name="Picture 12" descr="http://www.unige.ch/recherche/euresearch/AutresprogrammesRTD/INTERREG/InterregI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05475"/>
            <a:ext cx="2124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80728"/>
            <a:ext cx="9144000" cy="552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13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Analysis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of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most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important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stakeholders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in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the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port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their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interests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Shippers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terminals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industry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want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cheap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reliable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transport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, smooth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operations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fast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turnover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in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the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port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133A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Government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agencies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customs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police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veterinary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police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want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reliable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controls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belong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to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different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ministries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act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under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various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rules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133A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133A"/>
              </a:solidFill>
              <a:effectLst/>
              <a:uLnTx/>
              <a:uFillTx/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2000" b="1" kern="0" dirty="0" smtClean="0">
                <a:solidFill>
                  <a:srgbClr val="00133A"/>
                </a:solidFill>
                <a:latin typeface="+mj-lt"/>
              </a:rPr>
              <a:t>Analysis </a:t>
            </a:r>
            <a:r>
              <a:rPr lang="de-DE" sz="2000" b="1" kern="0" dirty="0" smtClean="0">
                <a:solidFill>
                  <a:srgbClr val="00133A"/>
                </a:solidFill>
                <a:latin typeface="+mj-lt"/>
              </a:rPr>
              <a:t>of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j-lt"/>
              </a:rPr>
              <a:t>Conflicts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Administrative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obligations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versus fast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13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accessability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depth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rail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hinterland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Problems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of</a:t>
            </a: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communication</a:t>
            </a: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between</a:t>
            </a: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stakholders</a:t>
            </a: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and</a:t>
            </a: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government</a:t>
            </a: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 (ICT)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relevant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actors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13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Lack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of</a:t>
            </a: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awareness</a:t>
            </a: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for</a:t>
            </a:r>
            <a:r>
              <a:rPr lang="de-DE" sz="2000" b="1" kern="0" dirty="0" smtClean="0">
                <a:solidFill>
                  <a:srgbClr val="00133A"/>
                </a:solidFill>
                <a:latin typeface="+mn-lt"/>
              </a:rPr>
              <a:t> relevant </a:t>
            </a:r>
            <a:r>
              <a:rPr lang="de-DE" sz="2000" b="1" kern="0" dirty="0" err="1" smtClean="0">
                <a:solidFill>
                  <a:srgbClr val="00133A"/>
                </a:solidFill>
                <a:latin typeface="+mn-lt"/>
              </a:rPr>
              <a:t>problems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13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2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C67D4-6E38-4AB5-8ECD-8FF788B62F58}" type="slidenum">
              <a:rPr lang="de-DE"/>
              <a:pPr/>
              <a:t>7</a:t>
            </a:fld>
            <a:endParaRPr lang="de-DE"/>
          </a:p>
        </p:txBody>
      </p:sp>
      <p:sp>
        <p:nvSpPr>
          <p:cNvPr id="273479" name="Rectangle 71"/>
          <p:cNvSpPr>
            <a:spLocks noGrp="1" noChangeArrowheads="1"/>
          </p:cNvSpPr>
          <p:nvPr>
            <p:ph type="title"/>
          </p:nvPr>
        </p:nvSpPr>
        <p:spPr>
          <a:xfrm>
            <a:off x="1" y="179388"/>
            <a:ext cx="9144000" cy="490537"/>
          </a:xfrm>
        </p:spPr>
        <p:txBody>
          <a:bodyPr/>
          <a:lstStyle/>
          <a:p>
            <a:pPr algn="l"/>
            <a:r>
              <a:rPr lang="de-DE" dirty="0"/>
              <a:t>SWOT-</a:t>
            </a:r>
            <a:r>
              <a:rPr lang="de-DE" dirty="0" err="1"/>
              <a:t>Example</a:t>
            </a:r>
            <a:r>
              <a:rPr lang="de-DE" dirty="0"/>
              <a:t> IMP</a:t>
            </a:r>
          </a:p>
        </p:txBody>
      </p:sp>
      <p:graphicFrame>
        <p:nvGraphicFramePr>
          <p:cNvPr id="273720" name="Group 3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762433"/>
              </p:ext>
            </p:extLst>
          </p:nvPr>
        </p:nvGraphicFramePr>
        <p:xfrm>
          <a:off x="0" y="0"/>
          <a:ext cx="9144000" cy="682820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35850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Analysis of current situation of port  and hinterland</a:t>
                      </a:r>
                      <a:endParaRPr kumimoji="0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904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STRENGTHS</a:t>
                      </a:r>
                      <a:endParaRPr kumimoji="0" lang="de-DE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= currently strong / positive factors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WEAKNESSES</a:t>
                      </a:r>
                      <a:endParaRPr kumimoji="0" lang="de-DE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= currently weak / negative factors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4"/>
                    </a:solidFill>
                  </a:tcPr>
                </a:tc>
              </a:tr>
              <a:tr h="27285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Is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the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port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 well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connected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with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hinterland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and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its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industry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? </a:t>
                      </a: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Use of internationally standardized IT formats?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Open port with non-discriminatory access? </a:t>
                      </a: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Support of all modes of transport?</a:t>
                      </a: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Inland terminal integration available?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Increase of port efficiency as key objective</a:t>
                      </a:r>
                      <a:b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</a:b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for all players including administration?</a:t>
                      </a:r>
                      <a:endParaRPr kumimoji="0" lang="en-GB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  <a:tab pos="449263" algn="l"/>
                        </a:tabLst>
                      </a:pPr>
                      <a:endParaRPr kumimoji="0" lang="en-GB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Do Costs/administration create possible entry barriers?</a:t>
                      </a: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Are user fees for operation and maintenance of infrastructure competitive?</a:t>
                      </a: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Is there a high dependency on few players?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How weak is the hinterland access (rail/inland waterways?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  <a:tab pos="449263" algn="l"/>
                        </a:tabLst>
                      </a:pP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None/>
                        <a:tabLst>
                          <a:tab pos="228600" algn="l"/>
                        </a:tabLst>
                      </a:pPr>
                      <a:endParaRPr kumimoji="0" lang="en-GB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None/>
                        <a:tabLst>
                          <a:tab pos="228600" algn="l"/>
                        </a:tabLst>
                      </a:pPr>
                      <a:endParaRPr kumimoji="0" lang="en-GB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3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Volume increases possible?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Efficient processes and intelligent modes of transport existing?</a:t>
                      </a: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Adequate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benefit-cost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 </a:t>
                      </a:r>
                      <a:r>
                        <a:rPr kumimoji="0" lang="de-DE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ratio</a:t>
                      </a:r>
                      <a:r>
                        <a:rPr kumimoji="0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? </a:t>
                      </a: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Sustainable logistics solutions available? </a:t>
                      </a:r>
                      <a:endParaRPr kumimoji="0" lang="en-GB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Impact from weak market performance?</a:t>
                      </a: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  <a:cs typeface="Arial" charset="0"/>
                        </a:rPr>
                        <a:t>Public funding and economic dependency?</a:t>
                      </a:r>
                      <a:endParaRPr kumimoji="0" lang="de-DE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Lack of acceptance by relevant  players?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4"/>
                        </a:buClr>
                        <a:buSzTx/>
                        <a:buFont typeface="Lucida Console" pitchFamily="49" charset="0"/>
                        <a:buChar char="►"/>
                        <a:tabLst>
                          <a:tab pos="228600" algn="l"/>
                        </a:tabLst>
                      </a:pPr>
                      <a:r>
                        <a:rPr kumimoji="0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-128"/>
                        </a:rPr>
                        <a:t>Good administrative organisation? </a:t>
                      </a:r>
                      <a:endParaRPr kumimoji="0" lang="en-GB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2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OPPORTUNITIES</a:t>
                      </a:r>
                      <a:endParaRPr kumimoji="0" lang="de-DE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= future strong / positive factors</a:t>
                      </a: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THREATS</a:t>
                      </a:r>
                      <a:endParaRPr kumimoji="0" lang="de-DE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= future weak / negative factors</a:t>
                      </a: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4"/>
                    </a:solidFill>
                  </a:tcPr>
                </a:tc>
              </a:tr>
              <a:tr h="380031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Future (external) Trends</a:t>
                      </a:r>
                      <a:endParaRPr kumimoji="0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908800" y="6664325"/>
            <a:ext cx="2133600" cy="476250"/>
          </a:xfrm>
          <a:prstGeom prst="rect">
            <a:avLst/>
          </a:prstGeom>
        </p:spPr>
        <p:txBody>
          <a:bodyPr/>
          <a:lstStyle/>
          <a:p>
            <a:fld id="{D3409D38-5149-4F07-BA9B-6D1227127D5B}" type="slidenum">
              <a:rPr lang="de-DE"/>
              <a:pPr/>
              <a:t>8</a:t>
            </a:fld>
            <a:endParaRPr lang="de-DE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algn="l"/>
            <a:r>
              <a:rPr lang="en-US" dirty="0" smtClean="0"/>
              <a:t>Strategic options for ports</a:t>
            </a:r>
            <a:endParaRPr lang="de-DE" dirty="0"/>
          </a:p>
        </p:txBody>
      </p:sp>
      <p:sp>
        <p:nvSpPr>
          <p:cNvPr id="290834" name="Text Box 18"/>
          <p:cNvSpPr txBox="1">
            <a:spLocks noChangeArrowheads="1"/>
          </p:cNvSpPr>
          <p:nvPr/>
        </p:nvSpPr>
        <p:spPr bwMode="auto">
          <a:xfrm>
            <a:off x="250825" y="1555750"/>
            <a:ext cx="288131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+mj-lt"/>
              </a:rPr>
              <a:t>Political „networking“ on supra-regional, nationwide and European level</a:t>
            </a:r>
          </a:p>
        </p:txBody>
      </p:sp>
      <p:sp>
        <p:nvSpPr>
          <p:cNvPr id="290846" name="Text Box 30"/>
          <p:cNvSpPr txBox="1">
            <a:spLocks noChangeArrowheads="1"/>
          </p:cNvSpPr>
          <p:nvPr/>
        </p:nvSpPr>
        <p:spPr bwMode="auto">
          <a:xfrm>
            <a:off x="250825" y="4435475"/>
            <a:ext cx="288131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+mj-lt"/>
              </a:rPr>
              <a:t>Strong focus on high efficiency of (hinterland) infrastructure utilization and capacity management</a:t>
            </a:r>
          </a:p>
        </p:txBody>
      </p:sp>
      <p:sp>
        <p:nvSpPr>
          <p:cNvPr id="290847" name="Text Box 31"/>
          <p:cNvSpPr txBox="1">
            <a:spLocks noChangeArrowheads="1"/>
          </p:cNvSpPr>
          <p:nvPr/>
        </p:nvSpPr>
        <p:spPr bwMode="auto">
          <a:xfrm>
            <a:off x="250825" y="2995613"/>
            <a:ext cx="2881313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+mn-lt"/>
              </a:rPr>
              <a:t>Openness for activities outside port limits (e.g. hinterland infrastructure participation like in Rotterdam)</a:t>
            </a:r>
          </a:p>
        </p:txBody>
      </p:sp>
      <p:sp>
        <p:nvSpPr>
          <p:cNvPr id="290848" name="Text Box 32"/>
          <p:cNvSpPr txBox="1">
            <a:spLocks noChangeArrowheads="1"/>
          </p:cNvSpPr>
          <p:nvPr/>
        </p:nvSpPr>
        <p:spPr bwMode="auto">
          <a:xfrm>
            <a:off x="3132138" y="4437063"/>
            <a:ext cx="288131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+mj-lt"/>
              </a:rPr>
              <a:t>Consideration of new opportunities regarding the project financing (i.e. PPP)</a:t>
            </a:r>
          </a:p>
        </p:txBody>
      </p:sp>
      <p:sp>
        <p:nvSpPr>
          <p:cNvPr id="290849" name="Text Box 33"/>
          <p:cNvSpPr txBox="1">
            <a:spLocks noChangeArrowheads="1"/>
          </p:cNvSpPr>
          <p:nvPr/>
        </p:nvSpPr>
        <p:spPr bwMode="auto">
          <a:xfrm>
            <a:off x="6011863" y="4437063"/>
            <a:ext cx="288131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+mj-lt"/>
              </a:rPr>
              <a:t>Creation of innovative ways for port regulations and contract design (e.g. modal-split targets)</a:t>
            </a:r>
          </a:p>
        </p:txBody>
      </p:sp>
      <p:sp>
        <p:nvSpPr>
          <p:cNvPr id="290850" name="Text Box 34"/>
          <p:cNvSpPr txBox="1">
            <a:spLocks noChangeArrowheads="1"/>
          </p:cNvSpPr>
          <p:nvPr/>
        </p:nvSpPr>
        <p:spPr bwMode="auto">
          <a:xfrm>
            <a:off x="3132138" y="2995613"/>
            <a:ext cx="288131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+mj-lt"/>
              </a:rPr>
              <a:t>Adaption of port authority organisation towards a stronger hinterland commitment (hinterland co-ordinator)</a:t>
            </a:r>
          </a:p>
        </p:txBody>
      </p:sp>
      <p:sp>
        <p:nvSpPr>
          <p:cNvPr id="290851" name="Text Box 35"/>
          <p:cNvSpPr txBox="1">
            <a:spLocks noChangeArrowheads="1"/>
          </p:cNvSpPr>
          <p:nvPr/>
        </p:nvSpPr>
        <p:spPr bwMode="auto">
          <a:xfrm>
            <a:off x="6011863" y="2997200"/>
            <a:ext cx="2881312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+mn-lt"/>
              </a:rPr>
              <a:t>Establishment of relationships to hinterland partners</a:t>
            </a:r>
          </a:p>
        </p:txBody>
      </p:sp>
      <p:sp>
        <p:nvSpPr>
          <p:cNvPr id="290852" name="Text Box 36"/>
          <p:cNvSpPr txBox="1">
            <a:spLocks noChangeArrowheads="1"/>
          </p:cNvSpPr>
          <p:nvPr/>
        </p:nvSpPr>
        <p:spPr bwMode="auto">
          <a:xfrm>
            <a:off x="6011863" y="1555750"/>
            <a:ext cx="2881312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+mj-lt"/>
              </a:rPr>
              <a:t>Increased thinking across modes of transport and port locations</a:t>
            </a:r>
          </a:p>
        </p:txBody>
      </p:sp>
      <p:sp>
        <p:nvSpPr>
          <p:cNvPr id="290853" name="Text Box 37"/>
          <p:cNvSpPr txBox="1">
            <a:spLocks noChangeArrowheads="1"/>
          </p:cNvSpPr>
          <p:nvPr/>
        </p:nvSpPr>
        <p:spPr bwMode="auto">
          <a:xfrm>
            <a:off x="3132138" y="1560513"/>
            <a:ext cx="288131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+mn-lt"/>
              </a:rPr>
              <a:t>Strong process </a:t>
            </a:r>
            <a:r>
              <a:rPr lang="en-GB" sz="1600" dirty="0" smtClean="0">
                <a:latin typeface="+mn-lt"/>
              </a:rPr>
              <a:t>and efficiency orientation</a:t>
            </a:r>
            <a:endParaRPr lang="en-GB" sz="1600" dirty="0">
              <a:latin typeface="+mn-lt"/>
            </a:endParaRPr>
          </a:p>
        </p:txBody>
      </p:sp>
      <p:pic>
        <p:nvPicPr>
          <p:cNvPr id="14" name="Picture 12" descr="http://www.unige.ch/recherche/euresearch/AutresprogrammesRTD/INTERREG/InterregI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927722"/>
            <a:ext cx="1714480" cy="9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3A45-7FBA-4E49-BFC0-BE76E661021A}" type="slidenum">
              <a:rPr lang="de-DE"/>
              <a:pPr/>
              <a:t>9</a:t>
            </a:fld>
            <a:endParaRPr lang="de-DE"/>
          </a:p>
        </p:txBody>
      </p:sp>
      <p:sp>
        <p:nvSpPr>
          <p:cNvPr id="258063" name="Rectangle 15"/>
          <p:cNvSpPr>
            <a:spLocks noChangeArrowheads="1"/>
          </p:cNvSpPr>
          <p:nvPr/>
        </p:nvSpPr>
        <p:spPr bwMode="auto">
          <a:xfrm>
            <a:off x="684213" y="4340225"/>
            <a:ext cx="7416800" cy="647700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8064" name="Oval 16"/>
          <p:cNvSpPr>
            <a:spLocks noChangeArrowheads="1"/>
          </p:cNvSpPr>
          <p:nvPr/>
        </p:nvSpPr>
        <p:spPr bwMode="auto">
          <a:xfrm>
            <a:off x="323850" y="4294188"/>
            <a:ext cx="719138" cy="719137"/>
          </a:xfrm>
          <a:prstGeom prst="ellipse">
            <a:avLst/>
          </a:prstGeom>
          <a:solidFill>
            <a:srgbClr val="000064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684213" y="3602038"/>
            <a:ext cx="7416800" cy="647700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8062" name="Oval 14"/>
          <p:cNvSpPr>
            <a:spLocks noChangeArrowheads="1"/>
          </p:cNvSpPr>
          <p:nvPr/>
        </p:nvSpPr>
        <p:spPr bwMode="auto">
          <a:xfrm>
            <a:off x="323850" y="3556000"/>
            <a:ext cx="719138" cy="719138"/>
          </a:xfrm>
          <a:prstGeom prst="ellipse">
            <a:avLst/>
          </a:prstGeom>
          <a:solidFill>
            <a:srgbClr val="000064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58059" name="Rectangle 11"/>
          <p:cNvSpPr>
            <a:spLocks noChangeArrowheads="1"/>
          </p:cNvSpPr>
          <p:nvPr/>
        </p:nvSpPr>
        <p:spPr bwMode="auto">
          <a:xfrm>
            <a:off x="684213" y="2863850"/>
            <a:ext cx="7416800" cy="647700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8060" name="Oval 12"/>
          <p:cNvSpPr>
            <a:spLocks noChangeArrowheads="1"/>
          </p:cNvSpPr>
          <p:nvPr/>
        </p:nvSpPr>
        <p:spPr bwMode="auto">
          <a:xfrm>
            <a:off x="323850" y="2817813"/>
            <a:ext cx="719138" cy="719137"/>
          </a:xfrm>
          <a:prstGeom prst="ellipse">
            <a:avLst/>
          </a:prstGeom>
          <a:solidFill>
            <a:srgbClr val="000064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684213" y="2125663"/>
            <a:ext cx="7416800" cy="647700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dirty="0"/>
              <a:t>Good </a:t>
            </a:r>
            <a:r>
              <a:rPr lang="en-US" dirty="0" smtClean="0"/>
              <a:t>Practices of Port Integration</a:t>
            </a:r>
            <a:endParaRPr lang="en-US" dirty="0"/>
          </a:p>
        </p:txBody>
      </p:sp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323850" y="2079625"/>
            <a:ext cx="719138" cy="719138"/>
          </a:xfrm>
          <a:prstGeom prst="ellipse">
            <a:avLst/>
          </a:prstGeom>
          <a:solidFill>
            <a:srgbClr val="000064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1258888" y="2149475"/>
            <a:ext cx="6626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+mj-lt"/>
              </a:rPr>
              <a:t>Optimization of the communication between ports and their hinterland by using ICT - Information and Communication Technologies</a:t>
            </a:r>
            <a:endParaRPr lang="de-DE" sz="1600" dirty="0">
              <a:latin typeface="+mj-lt"/>
            </a:endParaRPr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1303338" y="3752850"/>
            <a:ext cx="727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Integration of stakeholders port / hinterland 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1258888" y="2913063"/>
            <a:ext cx="6626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Sustainable strategies for port authorities to influence the use of certain modes of transport and the assortment of dedicated </a:t>
            </a:r>
            <a:r>
              <a:rPr lang="en-US" sz="1600" dirty="0" err="1">
                <a:latin typeface="+mj-lt"/>
              </a:rPr>
              <a:t>dryports</a:t>
            </a:r>
            <a:r>
              <a:rPr lang="en-US" sz="1600" dirty="0">
                <a:latin typeface="+mj-lt"/>
              </a:rPr>
              <a:t> </a:t>
            </a:r>
            <a:endParaRPr lang="de-DE" sz="1600" dirty="0">
              <a:latin typeface="+mj-lt"/>
            </a:endParaRP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1282700" y="4497388"/>
            <a:ext cx="727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Optimization of administration processes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8068" name="Rectangle 20"/>
          <p:cNvSpPr>
            <a:spLocks noChangeArrowheads="1"/>
          </p:cNvSpPr>
          <p:nvPr/>
        </p:nvSpPr>
        <p:spPr bwMode="auto">
          <a:xfrm>
            <a:off x="8277225" y="4329113"/>
            <a:ext cx="719138" cy="6477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dirty="0" smtClean="0">
                <a:solidFill>
                  <a:schemeClr val="accent3"/>
                </a:solidFill>
              </a:rPr>
              <a:t>GOV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258069" name="Rectangle 21"/>
          <p:cNvSpPr>
            <a:spLocks noChangeArrowheads="1"/>
          </p:cNvSpPr>
          <p:nvPr/>
        </p:nvSpPr>
        <p:spPr bwMode="auto">
          <a:xfrm>
            <a:off x="8278813" y="3590925"/>
            <a:ext cx="719137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258070" name="Rectangle 22"/>
          <p:cNvSpPr>
            <a:spLocks noChangeArrowheads="1"/>
          </p:cNvSpPr>
          <p:nvPr/>
        </p:nvSpPr>
        <p:spPr bwMode="auto">
          <a:xfrm>
            <a:off x="8280400" y="2852738"/>
            <a:ext cx="719138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258071" name="Rectangle 23"/>
          <p:cNvSpPr>
            <a:spLocks noChangeArrowheads="1"/>
          </p:cNvSpPr>
          <p:nvPr/>
        </p:nvSpPr>
        <p:spPr bwMode="auto">
          <a:xfrm>
            <a:off x="8281988" y="2114550"/>
            <a:ext cx="719137" cy="6477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dirty="0" smtClean="0">
                <a:solidFill>
                  <a:schemeClr val="bg1"/>
                </a:solidFill>
              </a:rPr>
              <a:t>PC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8072" name="AutoShape 24"/>
          <p:cNvSpPr>
            <a:spLocks noChangeArrowheads="1"/>
          </p:cNvSpPr>
          <p:nvPr/>
        </p:nvSpPr>
        <p:spPr bwMode="auto">
          <a:xfrm rot="5400000">
            <a:off x="7869238" y="4608513"/>
            <a:ext cx="647700" cy="107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8073" name="AutoShape 25"/>
          <p:cNvSpPr>
            <a:spLocks noChangeArrowheads="1"/>
          </p:cNvSpPr>
          <p:nvPr/>
        </p:nvSpPr>
        <p:spPr bwMode="auto">
          <a:xfrm rot="5400000">
            <a:off x="7866063" y="3870325"/>
            <a:ext cx="647700" cy="107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8074" name="AutoShape 26"/>
          <p:cNvSpPr>
            <a:spLocks noChangeArrowheads="1"/>
          </p:cNvSpPr>
          <p:nvPr/>
        </p:nvSpPr>
        <p:spPr bwMode="auto">
          <a:xfrm rot="5400000">
            <a:off x="7862888" y="3132138"/>
            <a:ext cx="647700" cy="107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8075" name="AutoShape 27"/>
          <p:cNvSpPr>
            <a:spLocks noChangeArrowheads="1"/>
          </p:cNvSpPr>
          <p:nvPr/>
        </p:nvSpPr>
        <p:spPr bwMode="auto">
          <a:xfrm rot="5400000">
            <a:off x="7859713" y="2393950"/>
            <a:ext cx="647700" cy="107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8081" name="Line 33"/>
          <p:cNvSpPr>
            <a:spLocks noChangeShapeType="1"/>
          </p:cNvSpPr>
          <p:nvPr/>
        </p:nvSpPr>
        <p:spPr bwMode="auto">
          <a:xfrm>
            <a:off x="8651875" y="26701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58082" name="Line 34"/>
          <p:cNvSpPr>
            <a:spLocks noChangeShapeType="1"/>
          </p:cNvSpPr>
          <p:nvPr/>
        </p:nvSpPr>
        <p:spPr bwMode="auto">
          <a:xfrm>
            <a:off x="8656638" y="34369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58083" name="Line 35"/>
          <p:cNvSpPr>
            <a:spLocks noChangeShapeType="1"/>
          </p:cNvSpPr>
          <p:nvPr/>
        </p:nvSpPr>
        <p:spPr bwMode="auto">
          <a:xfrm>
            <a:off x="8661400" y="41560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8" name="Picture 12" descr="http://www.unige.ch/recherche/euresearch/AutresprogrammesRTD/INTERREG/InterregI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5705475"/>
            <a:ext cx="2124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Bildschirmpräsentation (4:3)</PresentationFormat>
  <Paragraphs>115</Paragraphs>
  <Slides>10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Leere Präsentation</vt:lpstr>
      <vt:lpstr>PowerPoint-Präsentation</vt:lpstr>
      <vt:lpstr>   Agenda</vt:lpstr>
      <vt:lpstr>Approach of the Port Integration Project</vt:lpstr>
      <vt:lpstr>Selected Corridors  </vt:lpstr>
      <vt:lpstr>Success factors of sustainable transport  corridords </vt:lpstr>
      <vt:lpstr>Stekeholder Analysis/roadmap of conflicts </vt:lpstr>
      <vt:lpstr>SWOT-Example IMP</vt:lpstr>
      <vt:lpstr>Strategic options for ports</vt:lpstr>
      <vt:lpstr>Good Practices of Port Integration</vt:lpstr>
      <vt:lpstr> Contact</vt:lpstr>
    </vt:vector>
  </TitlesOfParts>
  <Company>KNSK Werbeagentur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Krüger</dc:creator>
  <cp:lastModifiedBy>StangeMi</cp:lastModifiedBy>
  <cp:revision>503</cp:revision>
  <dcterms:created xsi:type="dcterms:W3CDTF">2005-08-03T10:07:46Z</dcterms:created>
  <dcterms:modified xsi:type="dcterms:W3CDTF">2013-04-24T14:20:23Z</dcterms:modified>
</cp:coreProperties>
</file>